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56" r:id="rId5"/>
    <p:sldId id="257" r:id="rId6"/>
    <p:sldId id="258" r:id="rId7"/>
    <p:sldId id="282" r:id="rId8"/>
    <p:sldId id="284" r:id="rId9"/>
    <p:sldId id="285" r:id="rId10"/>
    <p:sldId id="283" r:id="rId11"/>
    <p:sldId id="259" r:id="rId12"/>
    <p:sldId id="286" r:id="rId13"/>
    <p:sldId id="287" r:id="rId14"/>
    <p:sldId id="288" r:id="rId15"/>
    <p:sldId id="289" r:id="rId16"/>
  </p:sldIdLst>
  <p:sldSz cx="6858000" cy="9906000" type="A4"/>
  <p:notesSz cx="67691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29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5812CF-9C5F-4F65-A71C-66AB8B931A42}" v="5" dt="2020-01-02T07:41:19.9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95" autoAdjust="0"/>
    <p:restoredTop sz="94660"/>
  </p:normalViewPr>
  <p:slideViewPr>
    <p:cSldViewPr snapToGrid="0">
      <p:cViewPr>
        <p:scale>
          <a:sx n="170" d="100"/>
          <a:sy n="170" d="100"/>
        </p:scale>
        <p:origin x="1248"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Sillito" userId="c3e172f5ec9c9604" providerId="LiveId" clId="{5F5812CF-9C5F-4F65-A71C-66AB8B931A42}"/>
    <pc:docChg chg="undo custSel modSld">
      <pc:chgData name="Nina Sillito" userId="c3e172f5ec9c9604" providerId="LiveId" clId="{5F5812CF-9C5F-4F65-A71C-66AB8B931A42}" dt="2020-01-02T08:02:48.159" v="14" actId="14100"/>
      <pc:docMkLst>
        <pc:docMk/>
      </pc:docMkLst>
      <pc:sldChg chg="modSp">
        <pc:chgData name="Nina Sillito" userId="c3e172f5ec9c9604" providerId="LiveId" clId="{5F5812CF-9C5F-4F65-A71C-66AB8B931A42}" dt="2020-01-02T07:32:11.866" v="3" actId="1076"/>
        <pc:sldMkLst>
          <pc:docMk/>
          <pc:sldMk cId="212809955" sldId="256"/>
        </pc:sldMkLst>
        <pc:spChg chg="mod">
          <ac:chgData name="Nina Sillito" userId="c3e172f5ec9c9604" providerId="LiveId" clId="{5F5812CF-9C5F-4F65-A71C-66AB8B931A42}" dt="2020-01-02T07:32:11.866" v="3" actId="1076"/>
          <ac:spMkLst>
            <pc:docMk/>
            <pc:sldMk cId="212809955" sldId="256"/>
            <ac:spMk id="6" creationId="{C04F3AD7-9929-4F4E-B46D-1593AC4322F4}"/>
          </ac:spMkLst>
        </pc:spChg>
      </pc:sldChg>
      <pc:sldChg chg="modSp">
        <pc:chgData name="Nina Sillito" userId="c3e172f5ec9c9604" providerId="LiveId" clId="{5F5812CF-9C5F-4F65-A71C-66AB8B931A42}" dt="2020-01-02T08:02:48.159" v="14" actId="14100"/>
        <pc:sldMkLst>
          <pc:docMk/>
          <pc:sldMk cId="1200651523" sldId="257"/>
        </pc:sldMkLst>
        <pc:spChg chg="mod">
          <ac:chgData name="Nina Sillito" userId="c3e172f5ec9c9604" providerId="LiveId" clId="{5F5812CF-9C5F-4F65-A71C-66AB8B931A42}" dt="2020-01-02T08:02:42.892" v="13" actId="14100"/>
          <ac:spMkLst>
            <pc:docMk/>
            <pc:sldMk cId="1200651523" sldId="257"/>
            <ac:spMk id="71" creationId="{8A929E64-7799-46FA-B4A5-1547F8D4790D}"/>
          </ac:spMkLst>
        </pc:spChg>
        <pc:spChg chg="mod">
          <ac:chgData name="Nina Sillito" userId="c3e172f5ec9c9604" providerId="LiveId" clId="{5F5812CF-9C5F-4F65-A71C-66AB8B931A42}" dt="2020-01-02T08:02:48.159" v="14" actId="14100"/>
          <ac:spMkLst>
            <pc:docMk/>
            <pc:sldMk cId="1200651523" sldId="257"/>
            <ac:spMk id="82" creationId="{82AF4EB6-C2A1-4FE0-8170-0CB00BF778CB}"/>
          </ac:spMkLst>
        </pc:spChg>
      </pc:sldChg>
      <pc:sldChg chg="modSp">
        <pc:chgData name="Nina Sillito" userId="c3e172f5ec9c9604" providerId="LiveId" clId="{5F5812CF-9C5F-4F65-A71C-66AB8B931A42}" dt="2020-01-02T07:26:55.420" v="0" actId="13926"/>
        <pc:sldMkLst>
          <pc:docMk/>
          <pc:sldMk cId="167012894" sldId="282"/>
        </pc:sldMkLst>
        <pc:spChg chg="mod">
          <ac:chgData name="Nina Sillito" userId="c3e172f5ec9c9604" providerId="LiveId" clId="{5F5812CF-9C5F-4F65-A71C-66AB8B931A42}" dt="2020-01-02T07:26:55.420" v="0" actId="13926"/>
          <ac:spMkLst>
            <pc:docMk/>
            <pc:sldMk cId="167012894" sldId="282"/>
            <ac:spMk id="13" creationId="{5CA657CB-FAD9-48C4-8607-206C1D543490}"/>
          </ac:spMkLst>
        </pc:spChg>
      </pc:sldChg>
      <pc:sldChg chg="modSp">
        <pc:chgData name="Nina Sillito" userId="c3e172f5ec9c9604" providerId="LiveId" clId="{5F5812CF-9C5F-4F65-A71C-66AB8B931A42}" dt="2020-01-02T07:41:19.967" v="5"/>
        <pc:sldMkLst>
          <pc:docMk/>
          <pc:sldMk cId="3275573702" sldId="284"/>
        </pc:sldMkLst>
        <pc:spChg chg="mod">
          <ac:chgData name="Nina Sillito" userId="c3e172f5ec9c9604" providerId="LiveId" clId="{5F5812CF-9C5F-4F65-A71C-66AB8B931A42}" dt="2020-01-02T07:41:19.967" v="5"/>
          <ac:spMkLst>
            <pc:docMk/>
            <pc:sldMk cId="3275573702" sldId="284"/>
            <ac:spMk id="3" creationId="{3E56F0F1-D2B5-4DBD-AC69-5460ABA0A5AF}"/>
          </ac:spMkLst>
        </pc:spChg>
      </pc:sldChg>
      <pc:sldChg chg="modSp">
        <pc:chgData name="Nina Sillito" userId="c3e172f5ec9c9604" providerId="LiveId" clId="{5F5812CF-9C5F-4F65-A71C-66AB8B931A42}" dt="2020-01-02T07:45:44.462" v="6" actId="13926"/>
        <pc:sldMkLst>
          <pc:docMk/>
          <pc:sldMk cId="3559508001" sldId="286"/>
        </pc:sldMkLst>
        <pc:spChg chg="mod">
          <ac:chgData name="Nina Sillito" userId="c3e172f5ec9c9604" providerId="LiveId" clId="{5F5812CF-9C5F-4F65-A71C-66AB8B931A42}" dt="2020-01-02T07:45:44.462" v="6" actId="13926"/>
          <ac:spMkLst>
            <pc:docMk/>
            <pc:sldMk cId="3559508001" sldId="286"/>
            <ac:spMk id="8" creationId="{78CCC6FD-A13A-45C9-8FD2-E51957466362}"/>
          </ac:spMkLst>
        </pc:spChg>
      </pc:sldChg>
      <pc:sldChg chg="modSp">
        <pc:chgData name="Nina Sillito" userId="c3e172f5ec9c9604" providerId="LiveId" clId="{5F5812CF-9C5F-4F65-A71C-66AB8B931A42}" dt="2020-01-02T07:56:23.975" v="11" actId="20577"/>
        <pc:sldMkLst>
          <pc:docMk/>
          <pc:sldMk cId="3661346872" sldId="287"/>
        </pc:sldMkLst>
        <pc:spChg chg="mod">
          <ac:chgData name="Nina Sillito" userId="c3e172f5ec9c9604" providerId="LiveId" clId="{5F5812CF-9C5F-4F65-A71C-66AB8B931A42}" dt="2020-01-02T07:56:23.975" v="11" actId="20577"/>
          <ac:spMkLst>
            <pc:docMk/>
            <pc:sldMk cId="3661346872" sldId="287"/>
            <ac:spMk id="3" creationId="{725597E2-59A2-4A58-B08E-99BCAD42581C}"/>
          </ac:spMkLst>
        </pc:spChg>
      </pc:sldChg>
      <pc:sldChg chg="modSp">
        <pc:chgData name="Nina Sillito" userId="c3e172f5ec9c9604" providerId="LiveId" clId="{5F5812CF-9C5F-4F65-A71C-66AB8B931A42}" dt="2020-01-02T07:51:08.557" v="7" actId="20577"/>
        <pc:sldMkLst>
          <pc:docMk/>
          <pc:sldMk cId="4141426095" sldId="289"/>
        </pc:sldMkLst>
        <pc:spChg chg="mod">
          <ac:chgData name="Nina Sillito" userId="c3e172f5ec9c9604" providerId="LiveId" clId="{5F5812CF-9C5F-4F65-A71C-66AB8B931A42}" dt="2020-01-02T07:51:08.557" v="7" actId="20577"/>
          <ac:spMkLst>
            <pc:docMk/>
            <pc:sldMk cId="4141426095" sldId="289"/>
            <ac:spMk id="5" creationId="{5F101D62-C619-4EE5-AD9F-7544740B3F4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33277" cy="49702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34257" y="0"/>
            <a:ext cx="2933277" cy="497020"/>
          </a:xfrm>
          <a:prstGeom prst="rect">
            <a:avLst/>
          </a:prstGeom>
        </p:spPr>
        <p:txBody>
          <a:bodyPr vert="horz" lIns="91440" tIns="45720" rIns="91440" bIns="45720" rtlCol="0"/>
          <a:lstStyle>
            <a:lvl1pPr algn="r">
              <a:defRPr sz="1200"/>
            </a:lvl1pPr>
          </a:lstStyle>
          <a:p>
            <a:fld id="{1BDCE7E2-152C-4B7F-9060-4AA7215AC59B}" type="datetimeFigureOut">
              <a:rPr lang="fi-FI" smtClean="0"/>
              <a:t>2.1.2020</a:t>
            </a:fld>
            <a:endParaRPr lang="fi-FI"/>
          </a:p>
        </p:txBody>
      </p:sp>
      <p:sp>
        <p:nvSpPr>
          <p:cNvPr id="4" name="Dian kuvan paikkamerkki 3"/>
          <p:cNvSpPr>
            <a:spLocks noGrp="1" noRot="1" noChangeAspect="1"/>
          </p:cNvSpPr>
          <p:nvPr>
            <p:ph type="sldImg" idx="2"/>
          </p:nvPr>
        </p:nvSpPr>
        <p:spPr>
          <a:xfrm>
            <a:off x="2227263" y="1238250"/>
            <a:ext cx="2314575" cy="33432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6910" y="4767262"/>
            <a:ext cx="5415280" cy="3900488"/>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08981"/>
            <a:ext cx="2933277" cy="497019"/>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34257" y="9408981"/>
            <a:ext cx="2933277" cy="497019"/>
          </a:xfrm>
          <a:prstGeom prst="rect">
            <a:avLst/>
          </a:prstGeom>
        </p:spPr>
        <p:txBody>
          <a:bodyPr vert="horz" lIns="91440" tIns="45720" rIns="91440" bIns="45720" rtlCol="0" anchor="b"/>
          <a:lstStyle>
            <a:lvl1pPr algn="r">
              <a:defRPr sz="1200"/>
            </a:lvl1pPr>
          </a:lstStyle>
          <a:p>
            <a:fld id="{31D1EEB1-D77C-45A5-AC6E-AD341BC999BD}" type="slidenum">
              <a:rPr lang="fi-FI" smtClean="0"/>
              <a:t>‹#›</a:t>
            </a:fld>
            <a:endParaRPr lang="fi-FI"/>
          </a:p>
        </p:txBody>
      </p:sp>
    </p:spTree>
    <p:extLst>
      <p:ext uri="{BB962C8B-B14F-4D97-AF65-F5344CB8AC3E}">
        <p14:creationId xmlns:p14="http://schemas.microsoft.com/office/powerpoint/2010/main" val="3594420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i-FI"/>
              <a:t>Muokkaa ots. perustyyl. napsautt.</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40BFB2E8-C280-4B66-976F-E8864E5BA021}" type="datetime1">
              <a:rPr lang="fi-FI" smtClean="0"/>
              <a:t>2.1.2020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214611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D0D5570B-B084-4A18-8D21-DDFCACBDCCAD}" type="datetime1">
              <a:rPr lang="fi-FI" smtClean="0"/>
              <a:t>2.1.2020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376947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73E54C0D-2AF9-4545-AC1A-F1AFAFAA7E85}" type="datetime1">
              <a:rPr lang="fi-FI" smtClean="0"/>
              <a:t>2.1.2020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13301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16D8E6B-04F1-4BE1-8D6E-5093D2BE4BB3}" type="datetime1">
              <a:rPr lang="fi-FI" smtClean="0"/>
              <a:t>2.1.2020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283475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i-FI"/>
              <a:t>Muokkaa ots. perustyyl. napsautt.</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i-FI"/>
              <a:t>Muokkaa tekstin perustyylejä</a:t>
            </a:r>
          </a:p>
        </p:txBody>
      </p:sp>
      <p:sp>
        <p:nvSpPr>
          <p:cNvPr id="4" name="Date Placeholder 3"/>
          <p:cNvSpPr>
            <a:spLocks noGrp="1"/>
          </p:cNvSpPr>
          <p:nvPr>
            <p:ph type="dt" sz="half" idx="10"/>
          </p:nvPr>
        </p:nvSpPr>
        <p:spPr/>
        <p:txBody>
          <a:bodyPr/>
          <a:lstStyle/>
          <a:p>
            <a:fld id="{24A46BBF-9698-44B5-BBE7-C9F8B1358F73}" type="datetime1">
              <a:rPr lang="fi-FI" smtClean="0"/>
              <a:t>2.1.2020</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2360722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20728AB-26D3-4B6A-BDE2-F399B99E67B5}" type="datetime1">
              <a:rPr lang="fi-FI" smtClean="0"/>
              <a:t>2.1.2020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46105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i-FI"/>
              <a:t>Muokkaa ots. perustyyl. napsautt.</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4" name="Content Placeholder 3"/>
          <p:cNvSpPr>
            <a:spLocks noGrp="1"/>
          </p:cNvSpPr>
          <p:nvPr>
            <p:ph sz="half" idx="2"/>
          </p:nvPr>
        </p:nvSpPr>
        <p:spPr>
          <a:xfrm>
            <a:off x="472381" y="3618442"/>
            <a:ext cx="2901255"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i-FI"/>
              <a:t>Muokkaa tekstin perustyylejä</a:t>
            </a:r>
          </a:p>
        </p:txBody>
      </p:sp>
      <p:sp>
        <p:nvSpPr>
          <p:cNvPr id="6" name="Content Placeholder 5"/>
          <p:cNvSpPr>
            <a:spLocks noGrp="1"/>
          </p:cNvSpPr>
          <p:nvPr>
            <p:ph sz="quarter" idx="4"/>
          </p:nvPr>
        </p:nvSpPr>
        <p:spPr>
          <a:xfrm>
            <a:off x="3471863" y="3618442"/>
            <a:ext cx="2915543" cy="5322183"/>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112EA22-CA5C-48D5-A6C9-228FB415C831}" type="datetime1">
              <a:rPr lang="fi-FI" smtClean="0"/>
              <a:t>2.1.2020</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40900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5EBB2A1F-2077-4FCE-9EA2-DE64D72C73A0}" type="datetime1">
              <a:rPr lang="fi-FI" smtClean="0"/>
              <a:t>2.1.2020</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481427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BC238-0A68-419A-A6E1-F7959839584C}" type="datetime1">
              <a:rPr lang="fi-FI" smtClean="0"/>
              <a:t>2.1.2020</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2615983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ots. perustyyl. napsautt.</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FBCD3DE4-B12C-4F1F-B008-C46A535ED855}" type="datetime1">
              <a:rPr lang="fi-FI" smtClean="0"/>
              <a:t>2.1.2020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3501840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i-FI"/>
              <a:t>Muokkaa ots. perustyyl. napsautt.</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a:t>
            </a:r>
          </a:p>
        </p:txBody>
      </p:sp>
      <p:sp>
        <p:nvSpPr>
          <p:cNvPr id="5" name="Date Placeholder 4"/>
          <p:cNvSpPr>
            <a:spLocks noGrp="1"/>
          </p:cNvSpPr>
          <p:nvPr>
            <p:ph type="dt" sz="half" idx="10"/>
          </p:nvPr>
        </p:nvSpPr>
        <p:spPr/>
        <p:txBody>
          <a:bodyPr/>
          <a:lstStyle/>
          <a:p>
            <a:fld id="{A774C374-7D1C-43F4-9C29-994C7CA22669}" type="datetime1">
              <a:rPr lang="fi-FI" smtClean="0"/>
              <a:t>2.1.2020</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22C224B0-41B2-46A7-A69B-7875EBD4867C}" type="slidenum">
              <a:rPr lang="fi-FI" smtClean="0"/>
              <a:t>‹#›</a:t>
            </a:fld>
            <a:endParaRPr lang="fi-FI"/>
          </a:p>
        </p:txBody>
      </p:sp>
    </p:spTree>
    <p:extLst>
      <p:ext uri="{BB962C8B-B14F-4D97-AF65-F5344CB8AC3E}">
        <p14:creationId xmlns:p14="http://schemas.microsoft.com/office/powerpoint/2010/main" val="18942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2F5B88-4BDF-4CDE-A6DD-3B4C5D4DD4B5}" type="datetime1">
              <a:rPr lang="fi-FI" smtClean="0"/>
              <a:t>2.1.2020</a:t>
            </a:fld>
            <a:endParaRPr lang="fi-FI"/>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2C224B0-41B2-46A7-A69B-7875EBD4867C}" type="slidenum">
              <a:rPr lang="fi-FI" smtClean="0"/>
              <a:t>‹#›</a:t>
            </a:fld>
            <a:endParaRPr lang="fi-FI"/>
          </a:p>
        </p:txBody>
      </p:sp>
    </p:spTree>
    <p:extLst>
      <p:ext uri="{BB962C8B-B14F-4D97-AF65-F5344CB8AC3E}">
        <p14:creationId xmlns:p14="http://schemas.microsoft.com/office/powerpoint/2010/main" val="1405941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AC4BEBD-A9C3-4BED-A191-1F3A7F95DF3B}"/>
              </a:ext>
            </a:extLst>
          </p:cNvPr>
          <p:cNvSpPr>
            <a:spLocks noChangeArrowheads="1"/>
          </p:cNvSpPr>
          <p:nvPr/>
        </p:nvSpPr>
        <p:spPr bwMode="auto">
          <a:xfrm rot="-430456">
            <a:off x="-903931" y="2414042"/>
            <a:ext cx="8703259" cy="5903670"/>
          </a:xfrm>
          <a:prstGeom prst="rect">
            <a:avLst/>
          </a:prstGeom>
          <a:solidFill>
            <a:srgbClr val="F12938"/>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fi-FI"/>
          </a:p>
        </p:txBody>
      </p:sp>
      <p:pic>
        <p:nvPicPr>
          <p:cNvPr id="1029" name="Picture 5" descr="Nuorten Akatemia -tunnus posa iso">
            <a:extLst>
              <a:ext uri="{FF2B5EF4-FFF2-40B4-BE49-F238E27FC236}">
                <a16:creationId xmlns:a16="http://schemas.microsoft.com/office/drawing/2014/main" id="{3F68DA59-E997-43E9-A1DA-3DABDDA9F0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9126538"/>
            <a:ext cx="2970213" cy="4270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Text Box 6">
            <a:extLst>
              <a:ext uri="{FF2B5EF4-FFF2-40B4-BE49-F238E27FC236}">
                <a16:creationId xmlns:a16="http://schemas.microsoft.com/office/drawing/2014/main" id="{653A861C-14CC-4600-A063-213BDF7F72FD}"/>
              </a:ext>
            </a:extLst>
          </p:cNvPr>
          <p:cNvSpPr txBox="1">
            <a:spLocks noChangeArrowheads="1"/>
          </p:cNvSpPr>
          <p:nvPr/>
        </p:nvSpPr>
        <p:spPr bwMode="auto">
          <a:xfrm>
            <a:off x="280988" y="662325"/>
            <a:ext cx="6911975" cy="76200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FI" sz="4000" b="1" i="0" u="none" strike="noStrike" cap="none" normalizeH="0" baseline="0" dirty="0">
                <a:ln>
                  <a:noFill/>
                </a:ln>
                <a:latin typeface="Glypha LT Std" panose="02060503030505020204" pitchFamily="18" charset="0"/>
              </a:rPr>
              <a:t>#</a:t>
            </a:r>
            <a:r>
              <a:rPr kumimoji="0" lang="sv-FI" sz="4000" b="1" i="0" u="none" strike="noStrike" cap="none" normalizeH="0" baseline="0" dirty="0" err="1">
                <a:ln>
                  <a:noFill/>
                </a:ln>
                <a:latin typeface="Glypha LT Std" panose="02060503030505020204" pitchFamily="18" charset="0"/>
              </a:rPr>
              <a:t>TarkkaFyrkka</a:t>
            </a:r>
            <a:r>
              <a:rPr kumimoji="0" lang="sv-FI" sz="4000" b="1" i="0" u="none" strike="noStrike" cap="none" normalizeH="0" baseline="0" dirty="0">
                <a:ln>
                  <a:noFill/>
                </a:ln>
                <a:latin typeface="Glypha LT Std" panose="02060503030505020204" pitchFamily="18" charset="0"/>
              </a:rPr>
              <a:t> </a:t>
            </a:r>
            <a:r>
              <a:rPr lang="sv-FI" sz="4000" b="1" dirty="0">
                <a:latin typeface="Glypha LT Std" panose="02060503030505020204" pitchFamily="18" charset="0"/>
              </a:rPr>
              <a:t>– ekonomiska bekymmer?</a:t>
            </a:r>
          </a:p>
        </p:txBody>
      </p:sp>
      <p:sp>
        <p:nvSpPr>
          <p:cNvPr id="6" name="Text Box 7">
            <a:extLst>
              <a:ext uri="{FF2B5EF4-FFF2-40B4-BE49-F238E27FC236}">
                <a16:creationId xmlns:a16="http://schemas.microsoft.com/office/drawing/2014/main" id="{C04F3AD7-9929-4F4E-B46D-1593AC4322F4}"/>
              </a:ext>
            </a:extLst>
          </p:cNvPr>
          <p:cNvSpPr txBox="1">
            <a:spLocks noChangeArrowheads="1"/>
          </p:cNvSpPr>
          <p:nvPr/>
        </p:nvSpPr>
        <p:spPr bwMode="auto">
          <a:xfrm>
            <a:off x="280988" y="1775406"/>
            <a:ext cx="2152650" cy="48577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dirty="0">
                <a:ln>
                  <a:noFill/>
                </a:ln>
                <a:solidFill>
                  <a:srgbClr val="F12938"/>
                </a:solidFill>
                <a:latin typeface="Glypha LT Std" panose="02060503030505020204" pitchFamily="18" charset="0"/>
              </a:rPr>
              <a:t>Ledarens guide</a:t>
            </a:r>
          </a:p>
        </p:txBody>
      </p:sp>
      <p:pic>
        <p:nvPicPr>
          <p:cNvPr id="11" name="Kuva 10">
            <a:extLst>
              <a:ext uri="{FF2B5EF4-FFF2-40B4-BE49-F238E27FC236}">
                <a16:creationId xmlns:a16="http://schemas.microsoft.com/office/drawing/2014/main" id="{A93FC0AD-4F68-43AC-97E4-E3E423C15F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9268" y="9132869"/>
            <a:ext cx="2442400" cy="476268"/>
          </a:xfrm>
          <a:prstGeom prst="rect">
            <a:avLst/>
          </a:prstGeom>
        </p:spPr>
      </p:pic>
      <p:pic>
        <p:nvPicPr>
          <p:cNvPr id="3" name="Kuva 2" descr="Kuva, joka sisältää kohteen pöytä, istuminen, musta, vanha&#10;&#10;Kuvaus luotu automaattisesti">
            <a:extLst>
              <a:ext uri="{FF2B5EF4-FFF2-40B4-BE49-F238E27FC236}">
                <a16:creationId xmlns:a16="http://schemas.microsoft.com/office/drawing/2014/main" id="{BB51B84C-E17F-4322-B369-42A33C0391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43327"/>
            <a:ext cx="6858000" cy="4847995"/>
          </a:xfrm>
          <a:prstGeom prst="rect">
            <a:avLst/>
          </a:prstGeom>
        </p:spPr>
      </p:pic>
    </p:spTree>
    <p:extLst>
      <p:ext uri="{BB962C8B-B14F-4D97-AF65-F5344CB8AC3E}">
        <p14:creationId xmlns:p14="http://schemas.microsoft.com/office/powerpoint/2010/main" val="21280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7">
            <a:extLst>
              <a:ext uri="{FF2B5EF4-FFF2-40B4-BE49-F238E27FC236}">
                <a16:creationId xmlns:a16="http://schemas.microsoft.com/office/drawing/2014/main" id="{4ABDA0CD-0A07-4511-B5E8-C89E636D8743}"/>
              </a:ext>
            </a:extLst>
          </p:cNvPr>
          <p:cNvSpPr txBox="1">
            <a:spLocks noChangeArrowheads="1"/>
          </p:cNvSpPr>
          <p:nvPr/>
        </p:nvSpPr>
        <p:spPr bwMode="auto">
          <a:xfrm>
            <a:off x="4585397" y="3893119"/>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10 min</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10</a:t>
            </a:fld>
            <a:endParaRPr lang="fi-FI"/>
          </a:p>
        </p:txBody>
      </p:sp>
      <p:sp>
        <p:nvSpPr>
          <p:cNvPr id="3" name="Suorakulmio 2">
            <a:extLst>
              <a:ext uri="{FF2B5EF4-FFF2-40B4-BE49-F238E27FC236}">
                <a16:creationId xmlns:a16="http://schemas.microsoft.com/office/drawing/2014/main" id="{725597E2-59A2-4A58-B08E-99BCAD42581C}"/>
              </a:ext>
            </a:extLst>
          </p:cNvPr>
          <p:cNvSpPr/>
          <p:nvPr/>
        </p:nvSpPr>
        <p:spPr>
          <a:xfrm>
            <a:off x="144779" y="853440"/>
            <a:ext cx="6241733" cy="8185959"/>
          </a:xfrm>
          <a:prstGeom prst="rect">
            <a:avLst/>
          </a:prstGeom>
        </p:spPr>
        <p:txBody>
          <a:bodyPr wrap="square">
            <a:spAutoFit/>
          </a:bodyPr>
          <a:lstStyle/>
          <a:p>
            <a:pPr marL="408940">
              <a:lnSpc>
                <a:spcPct val="107000"/>
              </a:lnSpc>
              <a:spcAft>
                <a:spcPts val="0"/>
              </a:spcAft>
            </a:pPr>
            <a:r>
              <a:rPr lang="sv-FI" sz="1200" b="1" i="1" dirty="0">
                <a:solidFill>
                  <a:srgbClr val="000000"/>
                </a:solidFill>
                <a:latin typeface="Glypha LT Std" panose="02060503030505020204"/>
                <a:ea typeface="Calibri" panose="020F0502020204030204" pitchFamily="34" charset="0"/>
                <a:cs typeface="Calibri" panose="020F0502020204030204" pitchFamily="34" charset="0"/>
              </a:rPr>
              <a:t>Motiv dvs. orsak (dia 15):</a:t>
            </a:r>
            <a:r>
              <a:rPr lang="sv-FI" sz="1200" dirty="0">
                <a:solidFill>
                  <a:srgbClr val="000000"/>
                </a:solidFill>
                <a:latin typeface="Glypha LT Std" panose="02060503030505020204"/>
                <a:ea typeface="Calibri" panose="020F0502020204030204" pitchFamily="34" charset="0"/>
                <a:cs typeface="Calibri" panose="020F0502020204030204" pitchFamily="34" charset="0"/>
              </a:rPr>
              <a:t> Fundera över varför du vill ingripa i din väns situation och ta upp saken. Vill du att Milo ska må bättre eller är du närmast orolig för din egen situation som lägenhetskompis? Försök motivera ingripandet ur Milos synvinkel. Ju noggrannare du kan motivera för dig själv orsaken till att ingripa, desto stabilare kan du vara i samtalssituationen och stå bakom dina ord. Det finns också situationer när det inte är din uppgift att ingripa; ibland kan den egna livssituationen vara så tung att man helt enkelt inte har krafter att hjälpa någon annan. Det är också viktigt att identifiera.</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 </a:t>
            </a:r>
          </a:p>
          <a:p>
            <a:pPr marL="408940">
              <a:lnSpc>
                <a:spcPct val="107000"/>
              </a:lnSpc>
              <a:spcAft>
                <a:spcPts val="0"/>
              </a:spcAft>
            </a:pPr>
            <a:r>
              <a:rPr lang="sv-FI" sz="1200" b="1" i="1" dirty="0">
                <a:solidFill>
                  <a:srgbClr val="000000"/>
                </a:solidFill>
                <a:latin typeface="Glypha LT Std" panose="02060503030505020204"/>
                <a:ea typeface="Calibri" panose="020F0502020204030204" pitchFamily="34" charset="0"/>
                <a:cs typeface="Calibri" panose="020F0502020204030204" pitchFamily="34" charset="0"/>
              </a:rPr>
              <a:t>Förberedelse (dia 16)</a:t>
            </a:r>
            <a:r>
              <a:rPr lang="sv-FI" sz="1200" i="1" dirty="0">
                <a:solidFill>
                  <a:srgbClr val="000000"/>
                </a:solidFill>
                <a:latin typeface="Glypha LT Std" panose="02060503030505020204"/>
                <a:ea typeface="Calibri" panose="020F0502020204030204" pitchFamily="34" charset="0"/>
                <a:cs typeface="Calibri" panose="020F0502020204030204" pitchFamily="34" charset="0"/>
              </a:rPr>
              <a:t>: </a:t>
            </a:r>
            <a:r>
              <a:rPr lang="sv-FI" sz="1200" dirty="0">
                <a:solidFill>
                  <a:srgbClr val="000000"/>
                </a:solidFill>
                <a:latin typeface="Glypha LT Std" panose="02060503030505020204"/>
                <a:ea typeface="Calibri" panose="020F0502020204030204" pitchFamily="34" charset="0"/>
                <a:cs typeface="Calibri" panose="020F0502020204030204" pitchFamily="34" charset="0"/>
              </a:rPr>
              <a:t>Före samtalet är det bra att fundera på förhand vad som eventuellt kommer att ske under samtalet. Om du känner Milo väl, vet du kanske hur han brukar reagera. Blir han lätt arg? Drar han sig undan? Avfärdar han situationen med skratt? Förbered dig också på vad Milos reaktion väcker i dig. Om du snabbt blir upprörd och du vet att du lätt blir irriterad på Milo, förbered dig på det. Om du vet att du fylls av ångest av Milos reaktion, fundera på om du skulle kunna acceptera dina känslor och bara låta dem vara. Fundera också över dina ordval; hur lönar det sig att lägga fram saken just för Milo? Ta på förhand reda på var Milo skulle kunna få hjälp. På så sätt kan du klarare visa att du är på hans sida.</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 </a:t>
            </a:r>
          </a:p>
          <a:p>
            <a:pPr marL="408940">
              <a:lnSpc>
                <a:spcPct val="107000"/>
              </a:lnSpc>
              <a:spcAft>
                <a:spcPts val="0"/>
              </a:spcAft>
            </a:pPr>
            <a:r>
              <a:rPr lang="sv-FI" sz="1200" b="1" i="1" dirty="0">
                <a:solidFill>
                  <a:srgbClr val="000000"/>
                </a:solidFill>
                <a:latin typeface="Glypha LT Std" panose="02060503030505020204"/>
                <a:ea typeface="Calibri" panose="020F0502020204030204" pitchFamily="34" charset="0"/>
                <a:cs typeface="Calibri" panose="020F0502020204030204" pitchFamily="34" charset="0"/>
              </a:rPr>
              <a:t>Mandat (dia 17):</a:t>
            </a:r>
            <a:r>
              <a:rPr lang="sv-FI" sz="1200" i="1" dirty="0">
                <a:solidFill>
                  <a:srgbClr val="000000"/>
                </a:solidFill>
                <a:latin typeface="Glypha LT Std" panose="02060503030505020204"/>
                <a:ea typeface="Calibri" panose="020F0502020204030204" pitchFamily="34" charset="0"/>
                <a:cs typeface="Calibri" panose="020F0502020204030204" pitchFamily="34" charset="0"/>
              </a:rPr>
              <a:t> </a:t>
            </a:r>
            <a:r>
              <a:rPr lang="sv-FI" sz="1200" dirty="0">
                <a:solidFill>
                  <a:srgbClr val="000000"/>
                </a:solidFill>
                <a:latin typeface="Glypha LT Std" panose="02060503030505020204"/>
                <a:ea typeface="Calibri" panose="020F0502020204030204" pitchFamily="34" charset="0"/>
                <a:cs typeface="Calibri" panose="020F0502020204030204" pitchFamily="34" charset="0"/>
              </a:rPr>
              <a:t>Mandat betyder tillstånd. Be Milo om lov till samtalet: ”Har du en stund/Är det nu ett lämpligt ögonblick för dig att prata?” För det mesta är en människa mottagligare om hen själv har varit villig att tala med dig och inte har bråttom någonstans. Kom ihåg att Milo också har rätt att vägra diskutera; du kan inte tvinga någon till det.</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 </a:t>
            </a:r>
          </a:p>
          <a:p>
            <a:pPr marL="408940">
              <a:lnSpc>
                <a:spcPct val="107000"/>
              </a:lnSpc>
              <a:spcAft>
                <a:spcPts val="0"/>
              </a:spcAft>
            </a:pPr>
            <a:r>
              <a:rPr lang="sv-FI" sz="1200" b="1" i="1" dirty="0">
                <a:solidFill>
                  <a:srgbClr val="000000"/>
                </a:solidFill>
                <a:latin typeface="Glypha LT Std" panose="02060503030505020204"/>
                <a:ea typeface="Calibri" panose="020F0502020204030204" pitchFamily="34" charset="0"/>
                <a:cs typeface="Calibri" panose="020F0502020204030204" pitchFamily="34" charset="0"/>
              </a:rPr>
              <a:t>Samtal och att lyssna (dia 18):</a:t>
            </a:r>
            <a:r>
              <a:rPr lang="sv-FI" sz="1200" dirty="0">
                <a:solidFill>
                  <a:srgbClr val="000000"/>
                </a:solidFill>
                <a:latin typeface="Glypha LT Std" panose="02060503030505020204"/>
                <a:ea typeface="Calibri" panose="020F0502020204030204" pitchFamily="34" charset="0"/>
                <a:cs typeface="Calibri" panose="020F0502020204030204" pitchFamily="34" charset="0"/>
              </a:rPr>
              <a:t> När det är dags för samtalet, sträva efter att tala så rakt och lugnt som möjligt. Förklara inte det du säger, utan lita på att du har rätt. Onödiga förklaringar och kringgående (”Alltså det här är egentligen ingen stor grej…” ”Det går ibland så här för mig också, och det här är ingenting man…”) minskar betydelsen av det du säger. Rak respons är ofta det vänligaste sättet att närma sig, trots att det till en början inte känns så.</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Acceptera Milos reaktion och också din egen känsloreaktion. Håll ditt eget motiv i minnet.</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Lyssna uppriktigt och visa att du hör genom att sätta ord på Milos reaktion: ”Jag märker att det här irriterar/förbryllar/roar dig.” Låt Milo tala och svara.</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 </a:t>
            </a:r>
          </a:p>
          <a:p>
            <a:pPr marL="408940">
              <a:lnSpc>
                <a:spcPct val="107000"/>
              </a:lnSpc>
              <a:spcAft>
                <a:spcPts val="0"/>
              </a:spcAft>
            </a:pPr>
            <a:r>
              <a:rPr lang="sv-FI" sz="1200" b="1" i="1" dirty="0">
                <a:solidFill>
                  <a:srgbClr val="000000"/>
                </a:solidFill>
                <a:latin typeface="Glypha LT Std" panose="02060503030505020204"/>
                <a:ea typeface="Calibri" panose="020F0502020204030204" pitchFamily="34" charset="0"/>
                <a:cs typeface="Calibri" panose="020F0502020204030204" pitchFamily="34" charset="0"/>
              </a:rPr>
              <a:t>Söka lösning (dia 19)</a:t>
            </a:r>
            <a:r>
              <a:rPr lang="sv-FI" sz="1200" i="1" dirty="0">
                <a:solidFill>
                  <a:srgbClr val="000000"/>
                </a:solidFill>
                <a:latin typeface="Glypha LT Std" panose="02060503030505020204"/>
                <a:ea typeface="Calibri" panose="020F0502020204030204" pitchFamily="34" charset="0"/>
                <a:cs typeface="Calibri" panose="020F0502020204030204" pitchFamily="34" charset="0"/>
              </a:rPr>
              <a:t>: </a:t>
            </a:r>
            <a:r>
              <a:rPr lang="sv-FI" sz="1200" dirty="0">
                <a:solidFill>
                  <a:srgbClr val="000000"/>
                </a:solidFill>
                <a:latin typeface="Glypha LT Std" panose="02060503030505020204"/>
                <a:ea typeface="Calibri" panose="020F0502020204030204" pitchFamily="34" charset="0"/>
                <a:cs typeface="Calibri" panose="020F0502020204030204" pitchFamily="34" charset="0"/>
              </a:rPr>
              <a:t>När du har lyssnat på Milo, berätta att du färdigt har sökt instansar som man kan vända sig till. Berätta att det finns hjälp att få och visa konkret varifrån. Lova vid behov att hjälpa.</a:t>
            </a:r>
          </a:p>
          <a:p>
            <a:pPr marL="408940">
              <a:lnSpc>
                <a:spcPct val="107000"/>
              </a:lnSpc>
              <a:spcAft>
                <a:spcPts val="0"/>
              </a:spcAft>
            </a:pPr>
            <a:endParaRPr lang="fi-FI" sz="1200" dirty="0">
              <a:latin typeface="Glypha LT Std" panose="02060503030505020204"/>
              <a:ea typeface="Calibri" panose="020F0502020204030204" pitchFamily="34" charset="0"/>
              <a:cs typeface="Times New Roman" panose="02020603050405020304" pitchFamily="18" charset="0"/>
            </a:endParaRP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 </a:t>
            </a:r>
          </a:p>
          <a:p>
            <a:pPr marL="408940">
              <a:lnSpc>
                <a:spcPct val="107000"/>
              </a:lnSpc>
              <a:spcAft>
                <a:spcPts val="0"/>
              </a:spcAft>
            </a:pPr>
            <a:r>
              <a:rPr lang="sv-FI" sz="1200" dirty="0">
                <a:solidFill>
                  <a:srgbClr val="000000"/>
                </a:solidFill>
                <a:latin typeface="Glypha LT Std" panose="02060503030505020204"/>
                <a:ea typeface="Calibri" panose="020F0502020204030204" pitchFamily="34" charset="0"/>
                <a:cs typeface="Calibri" panose="020F0502020204030204" pitchFamily="34" charset="0"/>
              </a:rPr>
              <a:t>3. Diskutera tillsammans hurdana känslor modellen väcker. T.ex. i hurdana situationer skulle man kunna utnyttja den? Har du brukat be om tillstånd till samtal? Är det lätt att lyssna? </a:t>
            </a:r>
          </a:p>
        </p:txBody>
      </p:sp>
    </p:spTree>
    <p:extLst>
      <p:ext uri="{BB962C8B-B14F-4D97-AF65-F5344CB8AC3E}">
        <p14:creationId xmlns:p14="http://schemas.microsoft.com/office/powerpoint/2010/main" val="3661346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344161" y="1123685"/>
            <a:ext cx="6169675" cy="1019895"/>
          </a:xfrm>
          <a:prstGeom prst="rect">
            <a:avLst/>
          </a:prstGeom>
        </p:spPr>
        <p:txBody>
          <a:bodyPr wrap="square">
            <a:spAutoFit/>
          </a:bodyPr>
          <a:lstStyle/>
          <a:p>
            <a:pPr fontAlgn="base"/>
            <a:r>
              <a:rPr lang="sv-FI" sz="1200" b="1">
                <a:latin typeface="Glypha LT Std" panose="02060503030505020204"/>
              </a:rPr>
              <a:t>Dia 20</a:t>
            </a:r>
          </a:p>
          <a:p>
            <a:pPr fontAlgn="base"/>
            <a:r>
              <a:rPr lang="sv-FI" sz="1200" b="1">
                <a:latin typeface="Glypha LT Std" panose="02060503030505020204"/>
              </a:rPr>
              <a:t> </a:t>
            </a:r>
          </a:p>
          <a:p>
            <a:pPr fontAlgn="base"/>
            <a:r>
              <a:rPr lang="sv-FI" sz="1200">
                <a:latin typeface="Glypha LT Std" panose="02060503030505020204"/>
              </a:rPr>
              <a:t>På presentationens sista sida presenteras hjälpande instanser. Gå i slutet av verkstaden igenom dem en för en och besök tillsammans de hjälpande instansernas webbplatser, om ni har tid över.</a:t>
            </a:r>
          </a:p>
          <a:p>
            <a:pPr>
              <a:lnSpc>
                <a:spcPct val="107000"/>
              </a:lnSpc>
            </a:pPr>
            <a:endParaRPr lang="fi-FI" sz="1200" dirty="0">
              <a:latin typeface="Glypha LT Std" panose="02060503030505020204"/>
              <a:ea typeface="Calibri" panose="020F0502020204030204" pitchFamily="34" charset="0"/>
              <a:cs typeface="Times New Roman" panose="02020603050405020304" pitchFamily="18" charset="0"/>
            </a:endParaRPr>
          </a:p>
        </p:txBody>
      </p:sp>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505714" y="299572"/>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a:solidFill>
                  <a:schemeClr val="bg1"/>
                </a:solidFill>
                <a:latin typeface="Glypha LT Std" panose="02060503030505020204"/>
              </a:rPr>
              <a:t>8. Varifrån får jag hjälp?</a:t>
            </a:r>
          </a:p>
        </p:txBody>
      </p:sp>
      <p:sp>
        <p:nvSpPr>
          <p:cNvPr id="7" name="Text Box 7">
            <a:extLst>
              <a:ext uri="{FF2B5EF4-FFF2-40B4-BE49-F238E27FC236}">
                <a16:creationId xmlns:a16="http://schemas.microsoft.com/office/drawing/2014/main" id="{2A693D43-BAFF-4058-B9A8-1DDB0C0FA49D}"/>
              </a:ext>
            </a:extLst>
          </p:cNvPr>
          <p:cNvSpPr txBox="1">
            <a:spLocks noChangeArrowheads="1"/>
          </p:cNvSpPr>
          <p:nvPr/>
        </p:nvSpPr>
        <p:spPr bwMode="auto">
          <a:xfrm>
            <a:off x="4585397" y="296545"/>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5 min</a:t>
            </a:r>
          </a:p>
        </p:txBody>
      </p:sp>
      <p:sp>
        <p:nvSpPr>
          <p:cNvPr id="9" name="Suorakulmio 8">
            <a:extLst>
              <a:ext uri="{FF2B5EF4-FFF2-40B4-BE49-F238E27FC236}">
                <a16:creationId xmlns:a16="http://schemas.microsoft.com/office/drawing/2014/main" id="{0714E82C-93E2-43FC-BBA6-99149AA2B5E6}"/>
              </a:ext>
            </a:extLst>
          </p:cNvPr>
          <p:cNvSpPr/>
          <p:nvPr/>
        </p:nvSpPr>
        <p:spPr>
          <a:xfrm>
            <a:off x="-2" y="2605812"/>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xt Box 7">
            <a:extLst>
              <a:ext uri="{FF2B5EF4-FFF2-40B4-BE49-F238E27FC236}">
                <a16:creationId xmlns:a16="http://schemas.microsoft.com/office/drawing/2014/main" id="{71447E9B-1C45-4609-9996-C0593B55DD7D}"/>
              </a:ext>
            </a:extLst>
          </p:cNvPr>
          <p:cNvSpPr txBox="1">
            <a:spLocks noChangeArrowheads="1"/>
          </p:cNvSpPr>
          <p:nvPr/>
        </p:nvSpPr>
        <p:spPr bwMode="auto">
          <a:xfrm>
            <a:off x="0" y="2649108"/>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a:solidFill>
                  <a:schemeClr val="bg1"/>
                </a:solidFill>
              </a:rPr>
              <a:t>9. Respons, repetition och tack </a:t>
            </a:r>
          </a:p>
        </p:txBody>
      </p:sp>
      <p:sp>
        <p:nvSpPr>
          <p:cNvPr id="11" name="Text Box 7">
            <a:extLst>
              <a:ext uri="{FF2B5EF4-FFF2-40B4-BE49-F238E27FC236}">
                <a16:creationId xmlns:a16="http://schemas.microsoft.com/office/drawing/2014/main" id="{4ABDA0CD-0A07-4511-B5E8-C89E636D8743}"/>
              </a:ext>
            </a:extLst>
          </p:cNvPr>
          <p:cNvSpPr txBox="1">
            <a:spLocks noChangeArrowheads="1"/>
          </p:cNvSpPr>
          <p:nvPr/>
        </p:nvSpPr>
        <p:spPr bwMode="auto">
          <a:xfrm>
            <a:off x="4585397" y="2692407"/>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5 min</a:t>
            </a:r>
          </a:p>
        </p:txBody>
      </p:sp>
      <p:sp>
        <p:nvSpPr>
          <p:cNvPr id="12" name="Suorakulmio 11">
            <a:extLst>
              <a:ext uri="{FF2B5EF4-FFF2-40B4-BE49-F238E27FC236}">
                <a16:creationId xmlns:a16="http://schemas.microsoft.com/office/drawing/2014/main" id="{548BF031-B547-4F66-901F-1A74E6E15DBF}"/>
              </a:ext>
            </a:extLst>
          </p:cNvPr>
          <p:cNvSpPr/>
          <p:nvPr/>
        </p:nvSpPr>
        <p:spPr>
          <a:xfrm>
            <a:off x="344160" y="3675183"/>
            <a:ext cx="6169675" cy="1569660"/>
          </a:xfrm>
          <a:prstGeom prst="rect">
            <a:avLst/>
          </a:prstGeom>
        </p:spPr>
        <p:txBody>
          <a:bodyPr wrap="square">
            <a:spAutoFit/>
          </a:bodyPr>
          <a:lstStyle/>
          <a:p>
            <a:pPr fontAlgn="base"/>
            <a:r>
              <a:rPr lang="sv-FI" sz="1200">
                <a:latin typeface="Glypha LT Std" panose="02060503030505020204"/>
              </a:rPr>
              <a:t>Ta till slut ett varv då varje deltagare berättar kort vad hen tänker efter verkstaden. Respons och åsikter kan också bes skriftligt till exempel på post-it-lappar som fästs på väggen innan gruppen lämnar lokalen. </a:t>
            </a:r>
          </a:p>
          <a:p>
            <a:pPr fontAlgn="base"/>
            <a:endParaRPr lang="fi-FI" sz="1200" dirty="0">
              <a:latin typeface="Glypha LT Std" panose="02060503030505020204"/>
            </a:endParaRPr>
          </a:p>
          <a:p>
            <a:pPr fontAlgn="base"/>
            <a:endParaRPr lang="fi-FI" sz="1200" dirty="0">
              <a:latin typeface="Glypha LT Std" panose="02060503030505020204"/>
            </a:endParaRPr>
          </a:p>
          <a:p>
            <a:pPr fontAlgn="base"/>
            <a:r>
              <a:rPr lang="sv-FI" sz="1200">
                <a:latin typeface="Glypha LT Std" panose="02060503030505020204"/>
              </a:rPr>
              <a:t> </a:t>
            </a:r>
          </a:p>
          <a:p>
            <a:pPr fontAlgn="base"/>
            <a:r>
              <a:rPr lang="sv-FI" sz="1200">
                <a:latin typeface="Glypha LT Std" panose="02060503030505020204"/>
              </a:rPr>
              <a:t> </a:t>
            </a:r>
          </a:p>
          <a:p>
            <a:r>
              <a:rPr lang="sv-FI" sz="1200" b="1">
                <a:latin typeface="Glypha LT Std" panose="02060503030505020204"/>
              </a:rPr>
              <a:t>Tacka eleverna för verkstaden och samarbetet!</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11</a:t>
            </a:fld>
            <a:endParaRPr lang="fi-FI"/>
          </a:p>
        </p:txBody>
      </p:sp>
    </p:spTree>
    <p:extLst>
      <p:ext uri="{BB962C8B-B14F-4D97-AF65-F5344CB8AC3E}">
        <p14:creationId xmlns:p14="http://schemas.microsoft.com/office/powerpoint/2010/main" val="335702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457200" y="1251857"/>
            <a:ext cx="5725886" cy="5984226"/>
          </a:xfrm>
          <a:prstGeom prst="rect">
            <a:avLst/>
          </a:prstGeom>
        </p:spPr>
        <p:txBody>
          <a:bodyPr wrap="square">
            <a:spAutoFit/>
          </a:bodyPr>
          <a:lstStyle/>
          <a:p>
            <a:r>
              <a:rPr lang="sv-FI" sz="1200" dirty="0">
                <a:latin typeface="Glypha LT Std" panose="02060503030505020204"/>
              </a:rPr>
              <a:t>Om gruppen av någon anledning är mycket snabb och ni har mycket tid över, kan du om du vill låta dem göra följande extrauppgift, till exempel efter den sjätte uppgiften, det vill säga Hur föra på tal? .</a:t>
            </a:r>
          </a:p>
          <a:p>
            <a:r>
              <a:rPr lang="sv-FI" sz="1200" dirty="0">
                <a:latin typeface="Glypha LT Std" panose="02060503030505020204"/>
              </a:rPr>
              <a:t>Syftet med uppgiften är att få deltagarna att se samhälleliga och/eller känslomässiga orsaker till att en individ hamnar i ekonomiska problem. Ofta verkar det ytligt sett som om det är frågan om individens egna dåliga val, trots att till exempel familjebakgrunden spelar en stor roll.</a:t>
            </a:r>
          </a:p>
          <a:p>
            <a:r>
              <a:rPr lang="sv-FI" sz="1200" dirty="0">
                <a:latin typeface="Glypha LT Std" panose="02060503030505020204"/>
              </a:rPr>
              <a:t>Du behöver: Pennor och papper för varje grupp</a:t>
            </a:r>
          </a:p>
          <a:p>
            <a:r>
              <a:rPr lang="sv-FI" sz="1200" dirty="0">
                <a:latin typeface="Glypha LT Std" panose="02060503030505020204"/>
              </a:rPr>
              <a:t> </a:t>
            </a:r>
          </a:p>
          <a:p>
            <a:r>
              <a:rPr lang="sv-FI" sz="1200" dirty="0">
                <a:latin typeface="Glypha LT Std" panose="02060503030505020204"/>
              </a:rPr>
              <a:t>Skeden: </a:t>
            </a:r>
          </a:p>
          <a:p>
            <a:endParaRPr lang="fi-FI" sz="1200" dirty="0">
              <a:latin typeface="Glypha LT Std" panose="02060503030505020204"/>
            </a:endParaRPr>
          </a:p>
          <a:p>
            <a:r>
              <a:rPr lang="sv-FI" sz="1200" dirty="0">
                <a:latin typeface="Glypha LT Std" panose="02060503030505020204"/>
              </a:rPr>
              <a:t>1. Paren (och grupperna om tre) kombineras till grupper på 4–5 personer.</a:t>
            </a:r>
          </a:p>
          <a:p>
            <a:r>
              <a:rPr lang="sv-FI" sz="1200" dirty="0">
                <a:latin typeface="Glypha LT Std" panose="02060503030505020204"/>
              </a:rPr>
              <a:t>2. Läs Milos berättelse i Power Point-presentationen (sidan 11). </a:t>
            </a:r>
          </a:p>
          <a:p>
            <a:r>
              <a:rPr lang="sv-FI" sz="1200" dirty="0">
                <a:latin typeface="Glypha LT Std" panose="02060503030505020204"/>
              </a:rPr>
              <a:t>3. Grupperna funderar över eventuella orsaker till Milos situation. När en potentiell orsak har hittats, instruera att ännu fråga fem gånger ”varför?”, så att man kommer från den ytliga orsaken till grundorsaken.</a:t>
            </a:r>
          </a:p>
          <a:p>
            <a:endParaRPr lang="fi-FI" sz="1200" dirty="0">
              <a:latin typeface="Glypha LT Std" panose="02060503030505020204"/>
            </a:endParaRPr>
          </a:p>
          <a:p>
            <a:r>
              <a:rPr lang="sv-FI" sz="1200" dirty="0">
                <a:latin typeface="Glypha LT Std" panose="02060503030505020204"/>
              </a:rPr>
              <a:t>Till exempel: Varför har Milo hamnat i den här situationen? – För att han inte har skött sin ekonomi. Varför har Milo inte skött sin ekonomi? – För att han inte har kunnat. Varför har han inte kunnat? – För att ingen har lärt honom. Varför har ingen lärt honom? – För att föräldrarna inte har varit hemma för att lära honom. Varför har föräldrarna inte varit hemma för att lära honom? – För att familjen hade små inkomster och föräldrarna var tvungna att arbeta mycket.</a:t>
            </a:r>
          </a:p>
          <a:p>
            <a:pPr lvl="0"/>
            <a:r>
              <a:rPr lang="sv-FI" sz="1200" dirty="0">
                <a:latin typeface="Glypha LT Std" panose="02060503030505020204"/>
              </a:rPr>
              <a:t>Om en grupp blir klar med uppgiften mycket före de andra, görs uppgiften på nytt från början. Gruppen väljer någon annan orsak och frågar på nytt fem gånger varför.</a:t>
            </a:r>
          </a:p>
          <a:p>
            <a:r>
              <a:rPr lang="sv-FI" sz="1200" dirty="0">
                <a:latin typeface="Glypha LT Std" panose="02060503030505020204"/>
              </a:rPr>
              <a:t> </a:t>
            </a:r>
          </a:p>
          <a:p>
            <a:pPr lvl="0"/>
            <a:r>
              <a:rPr lang="sv-FI" sz="1200" dirty="0">
                <a:latin typeface="Glypha LT Std" panose="02060503030505020204"/>
              </a:rPr>
              <a:t>Genomgång: Gå igenom gruppernas svar tillsammans och diskutera dem vid behov. Obs! Det lönar sig att styra diskussionen bort från svartvitt tänkande och väcka till att observera synvinklar mångsidigt.</a:t>
            </a:r>
          </a:p>
          <a:p>
            <a:br>
              <a:rPr lang="sv-FI" sz="1200" dirty="0">
                <a:latin typeface="Glypha LT Std" panose="02060503030505020204"/>
              </a:rPr>
            </a:br>
            <a:endParaRPr lang="sv-FI" sz="1200" dirty="0">
              <a:latin typeface="Glypha LT Std" panose="02060503030505020204"/>
            </a:endParaRPr>
          </a:p>
          <a:p>
            <a:pPr fontAlgn="base"/>
            <a:r>
              <a:rPr lang="sv-FI" sz="1200" dirty="0">
                <a:latin typeface="Glypha LT Std" panose="02060503030505020204"/>
              </a:rPr>
              <a:t>  </a:t>
            </a:r>
          </a:p>
          <a:p>
            <a:pPr fontAlgn="base"/>
            <a:r>
              <a:rPr lang="sv-FI" sz="1200" dirty="0">
                <a:latin typeface="Glypha LT Std" panose="02060503030505020204"/>
              </a:rPr>
              <a:t> </a:t>
            </a:r>
          </a:p>
        </p:txBody>
      </p:sp>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244003" y="303530"/>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dirty="0">
                <a:solidFill>
                  <a:schemeClr val="bg1"/>
                </a:solidFill>
                <a:latin typeface="Glypha LT Std" panose="02060503030505020204" pitchFamily="18" charset="0"/>
              </a:rPr>
              <a:t>Extrauppgift: Fem gånger varför</a:t>
            </a:r>
          </a:p>
        </p:txBody>
      </p:sp>
      <p:sp>
        <p:nvSpPr>
          <p:cNvPr id="7" name="Text Box 7">
            <a:extLst>
              <a:ext uri="{FF2B5EF4-FFF2-40B4-BE49-F238E27FC236}">
                <a16:creationId xmlns:a16="http://schemas.microsoft.com/office/drawing/2014/main" id="{2A693D43-BAFF-4058-B9A8-1DDB0C0FA49D}"/>
              </a:ext>
            </a:extLst>
          </p:cNvPr>
          <p:cNvSpPr txBox="1">
            <a:spLocks noChangeArrowheads="1"/>
          </p:cNvSpPr>
          <p:nvPr/>
        </p:nvSpPr>
        <p:spPr bwMode="auto">
          <a:xfrm>
            <a:off x="4585397" y="296545"/>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10</a:t>
            </a:r>
            <a:r>
              <a:rPr kumimoji="0" lang="sv-FI" sz="2400" i="0" u="none" strike="noStrike" cap="none" normalizeH="0" baseline="0">
                <a:ln>
                  <a:noFill/>
                </a:ln>
                <a:solidFill>
                  <a:schemeClr val="bg1"/>
                </a:solidFill>
                <a:latin typeface="Glypha LT Std" panose="02060503030505020204" pitchFamily="18" charset="0"/>
              </a:rPr>
              <a:t> min</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12</a:t>
            </a:fld>
            <a:endParaRPr lang="fi-FI"/>
          </a:p>
        </p:txBody>
      </p:sp>
    </p:spTree>
    <p:extLst>
      <p:ext uri="{BB962C8B-B14F-4D97-AF65-F5344CB8AC3E}">
        <p14:creationId xmlns:p14="http://schemas.microsoft.com/office/powerpoint/2010/main" val="414142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uora yhdysviiva 31">
            <a:extLst>
              <a:ext uri="{FF2B5EF4-FFF2-40B4-BE49-F238E27FC236}">
                <a16:creationId xmlns:a16="http://schemas.microsoft.com/office/drawing/2014/main" id="{CCD5C946-DD63-459C-9897-3B4E3F137708}"/>
              </a:ext>
            </a:extLst>
          </p:cNvPr>
          <p:cNvCxnSpPr>
            <a:cxnSpLocks/>
            <a:endCxn id="74" idx="0"/>
          </p:cNvCxnSpPr>
          <p:nvPr/>
        </p:nvCxnSpPr>
        <p:spPr>
          <a:xfrm flipH="1">
            <a:off x="1043359" y="2059932"/>
            <a:ext cx="11722" cy="4864202"/>
          </a:xfrm>
          <a:prstGeom prst="line">
            <a:avLst/>
          </a:prstGeom>
          <a:ln w="19050">
            <a:solidFill>
              <a:srgbClr val="F12938"/>
            </a:solidFill>
            <a:prstDash val="sysDot"/>
          </a:ln>
        </p:spPr>
        <p:style>
          <a:lnRef idx="1">
            <a:schemeClr val="accent1"/>
          </a:lnRef>
          <a:fillRef idx="0">
            <a:schemeClr val="accent1"/>
          </a:fillRef>
          <a:effectRef idx="0">
            <a:schemeClr val="accent1"/>
          </a:effectRef>
          <a:fontRef idx="minor">
            <a:schemeClr val="tx1"/>
          </a:fontRef>
        </p:style>
      </p:cxnSp>
      <p:sp>
        <p:nvSpPr>
          <p:cNvPr id="4" name="Ellipsi 3">
            <a:extLst>
              <a:ext uri="{FF2B5EF4-FFF2-40B4-BE49-F238E27FC236}">
                <a16:creationId xmlns:a16="http://schemas.microsoft.com/office/drawing/2014/main" id="{84A7699D-2AD4-4A00-B6C6-A73C32EA0904}"/>
              </a:ext>
            </a:extLst>
          </p:cNvPr>
          <p:cNvSpPr/>
          <p:nvPr/>
        </p:nvSpPr>
        <p:spPr>
          <a:xfrm>
            <a:off x="847745" y="2059932"/>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1</a:t>
            </a:r>
          </a:p>
        </p:txBody>
      </p:sp>
      <p:sp>
        <p:nvSpPr>
          <p:cNvPr id="8" name="Tekstiruutu 7">
            <a:extLst>
              <a:ext uri="{FF2B5EF4-FFF2-40B4-BE49-F238E27FC236}">
                <a16:creationId xmlns:a16="http://schemas.microsoft.com/office/drawing/2014/main" id="{1154D74E-1ADF-4C9F-86D2-CF98B421A0B9}"/>
              </a:ext>
            </a:extLst>
          </p:cNvPr>
          <p:cNvSpPr txBox="1"/>
          <p:nvPr/>
        </p:nvSpPr>
        <p:spPr>
          <a:xfrm>
            <a:off x="1440338" y="2116563"/>
            <a:ext cx="1626783" cy="307777"/>
          </a:xfrm>
          <a:prstGeom prst="rect">
            <a:avLst/>
          </a:prstGeom>
          <a:noFill/>
        </p:spPr>
        <p:txBody>
          <a:bodyPr wrap="square" rtlCol="0">
            <a:spAutoFit/>
          </a:bodyPr>
          <a:lstStyle/>
          <a:p>
            <a:r>
              <a:rPr lang="sv-FI" sz="1400">
                <a:latin typeface="Glypha LT Std" panose="02060503030505020204" pitchFamily="18" charset="0"/>
              </a:rPr>
              <a:t>Inledning (3 min)</a:t>
            </a:r>
          </a:p>
        </p:txBody>
      </p:sp>
      <p:sp>
        <p:nvSpPr>
          <p:cNvPr id="10" name="Tekstiruutu 9">
            <a:extLst>
              <a:ext uri="{FF2B5EF4-FFF2-40B4-BE49-F238E27FC236}">
                <a16:creationId xmlns:a16="http://schemas.microsoft.com/office/drawing/2014/main" id="{FC8921F6-6E45-4816-96A5-5FFF30F39781}"/>
              </a:ext>
            </a:extLst>
          </p:cNvPr>
          <p:cNvSpPr txBox="1"/>
          <p:nvPr/>
        </p:nvSpPr>
        <p:spPr>
          <a:xfrm>
            <a:off x="1440339" y="2635624"/>
            <a:ext cx="2987749" cy="307777"/>
          </a:xfrm>
          <a:prstGeom prst="rect">
            <a:avLst/>
          </a:prstGeom>
          <a:noFill/>
        </p:spPr>
        <p:txBody>
          <a:bodyPr wrap="square" rtlCol="0">
            <a:spAutoFit/>
          </a:bodyPr>
          <a:lstStyle/>
          <a:p>
            <a:r>
              <a:rPr lang="sv-FI" sz="1400">
                <a:latin typeface="Glypha LT Std" panose="02060503030505020204" pitchFamily="18" charset="0"/>
              </a:rPr>
              <a:t>Kahoot-frågesport (10 min)</a:t>
            </a:r>
          </a:p>
        </p:txBody>
      </p:sp>
      <p:sp>
        <p:nvSpPr>
          <p:cNvPr id="12" name="Tekstiruutu 11">
            <a:extLst>
              <a:ext uri="{FF2B5EF4-FFF2-40B4-BE49-F238E27FC236}">
                <a16:creationId xmlns:a16="http://schemas.microsoft.com/office/drawing/2014/main" id="{502EB9D6-1351-4CCF-ADC6-8DBFBB24F131}"/>
              </a:ext>
            </a:extLst>
          </p:cNvPr>
          <p:cNvSpPr txBox="1"/>
          <p:nvPr/>
        </p:nvSpPr>
        <p:spPr>
          <a:xfrm>
            <a:off x="1429086" y="3155206"/>
            <a:ext cx="3480371" cy="307777"/>
          </a:xfrm>
          <a:prstGeom prst="rect">
            <a:avLst/>
          </a:prstGeom>
          <a:noFill/>
        </p:spPr>
        <p:txBody>
          <a:bodyPr wrap="square" rtlCol="0">
            <a:spAutoFit/>
          </a:bodyPr>
          <a:lstStyle/>
          <a:p>
            <a:r>
              <a:rPr lang="sv-FI" sz="1400">
                <a:latin typeface="Glypha LT Std" panose="02060503030505020204" pitchFamily="18" charset="0"/>
              </a:rPr>
              <a:t>Uppgiftskort: En obetald räkning? (25 min) </a:t>
            </a:r>
          </a:p>
        </p:txBody>
      </p:sp>
      <p:sp>
        <p:nvSpPr>
          <p:cNvPr id="14" name="Tekstiruutu 13">
            <a:extLst>
              <a:ext uri="{FF2B5EF4-FFF2-40B4-BE49-F238E27FC236}">
                <a16:creationId xmlns:a16="http://schemas.microsoft.com/office/drawing/2014/main" id="{FC1DD0BA-C243-4A8E-A83F-91420EDF8769}"/>
              </a:ext>
            </a:extLst>
          </p:cNvPr>
          <p:cNvSpPr txBox="1"/>
          <p:nvPr/>
        </p:nvSpPr>
        <p:spPr>
          <a:xfrm>
            <a:off x="1429087" y="3712117"/>
            <a:ext cx="5331920" cy="307777"/>
          </a:xfrm>
          <a:prstGeom prst="rect">
            <a:avLst/>
          </a:prstGeom>
          <a:noFill/>
        </p:spPr>
        <p:txBody>
          <a:bodyPr wrap="square" rtlCol="0">
            <a:spAutoFit/>
          </a:bodyPr>
          <a:lstStyle/>
          <a:p>
            <a:r>
              <a:rPr lang="sv-FI" sz="1400">
                <a:latin typeface="Glypha LT Std" panose="02060503030505020204" pitchFamily="18" charset="0"/>
              </a:rPr>
              <a:t>Vem ska jag be om hjälp? (5 min)</a:t>
            </a:r>
          </a:p>
        </p:txBody>
      </p:sp>
      <p:sp>
        <p:nvSpPr>
          <p:cNvPr id="16" name="Tekstiruutu 15">
            <a:extLst>
              <a:ext uri="{FF2B5EF4-FFF2-40B4-BE49-F238E27FC236}">
                <a16:creationId xmlns:a16="http://schemas.microsoft.com/office/drawing/2014/main" id="{53E063AC-62D7-4691-A5D0-4CB430A93710}"/>
              </a:ext>
            </a:extLst>
          </p:cNvPr>
          <p:cNvSpPr txBox="1"/>
          <p:nvPr/>
        </p:nvSpPr>
        <p:spPr>
          <a:xfrm>
            <a:off x="1429084" y="4790122"/>
            <a:ext cx="4054807" cy="307777"/>
          </a:xfrm>
          <a:prstGeom prst="rect">
            <a:avLst/>
          </a:prstGeom>
          <a:noFill/>
        </p:spPr>
        <p:txBody>
          <a:bodyPr wrap="square" rtlCol="0">
            <a:spAutoFit/>
          </a:bodyPr>
          <a:lstStyle/>
          <a:p>
            <a:r>
              <a:rPr lang="sv-FI" sz="1400">
                <a:latin typeface="Glypha LT Std" panose="02060503030505020204" pitchFamily="18" charset="0"/>
              </a:rPr>
              <a:t>Gruppdiskussion: Vad är bästa sättet att hjälpa? (5 min)</a:t>
            </a:r>
          </a:p>
        </p:txBody>
      </p:sp>
      <p:sp>
        <p:nvSpPr>
          <p:cNvPr id="18" name="Tekstiruutu 17">
            <a:extLst>
              <a:ext uri="{FF2B5EF4-FFF2-40B4-BE49-F238E27FC236}">
                <a16:creationId xmlns:a16="http://schemas.microsoft.com/office/drawing/2014/main" id="{994DEF2C-0FB7-4A2E-AE00-E12A14FD6137}"/>
              </a:ext>
            </a:extLst>
          </p:cNvPr>
          <p:cNvSpPr txBox="1"/>
          <p:nvPr/>
        </p:nvSpPr>
        <p:spPr>
          <a:xfrm>
            <a:off x="1429084" y="5344184"/>
            <a:ext cx="3359889" cy="307777"/>
          </a:xfrm>
          <a:prstGeom prst="rect">
            <a:avLst/>
          </a:prstGeom>
          <a:noFill/>
        </p:spPr>
        <p:txBody>
          <a:bodyPr wrap="square" rtlCol="0">
            <a:spAutoFit/>
          </a:bodyPr>
          <a:lstStyle/>
          <a:p>
            <a:r>
              <a:rPr lang="sv-FI" sz="1400">
                <a:latin typeface="Glypha LT Std" panose="02060503030505020204" pitchFamily="18" charset="0"/>
              </a:rPr>
              <a:t>Hur föra på tal? (10 min)</a:t>
            </a:r>
          </a:p>
        </p:txBody>
      </p:sp>
      <p:sp>
        <p:nvSpPr>
          <p:cNvPr id="21" name="Ellipsi 20">
            <a:extLst>
              <a:ext uri="{FF2B5EF4-FFF2-40B4-BE49-F238E27FC236}">
                <a16:creationId xmlns:a16="http://schemas.microsoft.com/office/drawing/2014/main" id="{CF9D3888-FE89-48F3-A8C9-57D5CA841080}"/>
              </a:ext>
            </a:extLst>
          </p:cNvPr>
          <p:cNvSpPr/>
          <p:nvPr/>
        </p:nvSpPr>
        <p:spPr>
          <a:xfrm>
            <a:off x="847745" y="2583195"/>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2</a:t>
            </a:r>
          </a:p>
        </p:txBody>
      </p:sp>
      <p:sp>
        <p:nvSpPr>
          <p:cNvPr id="22" name="Ellipsi 21">
            <a:extLst>
              <a:ext uri="{FF2B5EF4-FFF2-40B4-BE49-F238E27FC236}">
                <a16:creationId xmlns:a16="http://schemas.microsoft.com/office/drawing/2014/main" id="{73F71064-3EC1-44EC-A005-5064720B2371}"/>
              </a:ext>
            </a:extLst>
          </p:cNvPr>
          <p:cNvSpPr/>
          <p:nvPr/>
        </p:nvSpPr>
        <p:spPr>
          <a:xfrm>
            <a:off x="847745" y="3106633"/>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3</a:t>
            </a:r>
          </a:p>
        </p:txBody>
      </p:sp>
      <p:sp>
        <p:nvSpPr>
          <p:cNvPr id="23" name="Ellipsi 22">
            <a:extLst>
              <a:ext uri="{FF2B5EF4-FFF2-40B4-BE49-F238E27FC236}">
                <a16:creationId xmlns:a16="http://schemas.microsoft.com/office/drawing/2014/main" id="{2FAAEBB1-5202-40C5-879D-C6CF7EF5CFBE}"/>
              </a:ext>
            </a:extLst>
          </p:cNvPr>
          <p:cNvSpPr/>
          <p:nvPr/>
        </p:nvSpPr>
        <p:spPr>
          <a:xfrm>
            <a:off x="836024" y="3658817"/>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4</a:t>
            </a:r>
          </a:p>
        </p:txBody>
      </p:sp>
      <p:sp>
        <p:nvSpPr>
          <p:cNvPr id="24" name="Ellipsi 23">
            <a:extLst>
              <a:ext uri="{FF2B5EF4-FFF2-40B4-BE49-F238E27FC236}">
                <a16:creationId xmlns:a16="http://schemas.microsoft.com/office/drawing/2014/main" id="{1523B9F7-3204-4DED-8E02-BB16E21F0CF1}"/>
              </a:ext>
            </a:extLst>
          </p:cNvPr>
          <p:cNvSpPr/>
          <p:nvPr/>
        </p:nvSpPr>
        <p:spPr>
          <a:xfrm>
            <a:off x="850309" y="4203696"/>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5</a:t>
            </a:r>
          </a:p>
        </p:txBody>
      </p:sp>
      <p:sp>
        <p:nvSpPr>
          <p:cNvPr id="25" name="Ellipsi 24">
            <a:extLst>
              <a:ext uri="{FF2B5EF4-FFF2-40B4-BE49-F238E27FC236}">
                <a16:creationId xmlns:a16="http://schemas.microsoft.com/office/drawing/2014/main" id="{9BD846DF-A5E7-4361-A585-593EC789CD60}"/>
              </a:ext>
            </a:extLst>
          </p:cNvPr>
          <p:cNvSpPr/>
          <p:nvPr/>
        </p:nvSpPr>
        <p:spPr>
          <a:xfrm>
            <a:off x="847745" y="4748575"/>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6</a:t>
            </a:r>
          </a:p>
        </p:txBody>
      </p:sp>
      <p:sp>
        <p:nvSpPr>
          <p:cNvPr id="26" name="Ellipsi 25">
            <a:extLst>
              <a:ext uri="{FF2B5EF4-FFF2-40B4-BE49-F238E27FC236}">
                <a16:creationId xmlns:a16="http://schemas.microsoft.com/office/drawing/2014/main" id="{A251BC34-64C1-454A-AE9C-DF0F63767C9B}"/>
              </a:ext>
            </a:extLst>
          </p:cNvPr>
          <p:cNvSpPr/>
          <p:nvPr/>
        </p:nvSpPr>
        <p:spPr>
          <a:xfrm>
            <a:off x="847745" y="5284632"/>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7</a:t>
            </a:r>
          </a:p>
        </p:txBody>
      </p:sp>
      <p:sp>
        <p:nvSpPr>
          <p:cNvPr id="33" name="Suorakulmio 32">
            <a:extLst>
              <a:ext uri="{FF2B5EF4-FFF2-40B4-BE49-F238E27FC236}">
                <a16:creationId xmlns:a16="http://schemas.microsoft.com/office/drawing/2014/main" id="{48F293CE-8CF4-4C41-B7D4-22D594FF2BE8}"/>
              </a:ext>
            </a:extLst>
          </p:cNvPr>
          <p:cNvSpPr/>
          <p:nvPr/>
        </p:nvSpPr>
        <p:spPr>
          <a:xfrm>
            <a:off x="393034" y="-354424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4" name="Text Box 7">
            <a:extLst>
              <a:ext uri="{FF2B5EF4-FFF2-40B4-BE49-F238E27FC236}">
                <a16:creationId xmlns:a16="http://schemas.microsoft.com/office/drawing/2014/main" id="{32DF92C7-0B99-4089-A96C-A39A31B4BBCE}"/>
              </a:ext>
            </a:extLst>
          </p:cNvPr>
          <p:cNvSpPr txBox="1">
            <a:spLocks noChangeArrowheads="1"/>
          </p:cNvSpPr>
          <p:nvPr/>
        </p:nvSpPr>
        <p:spPr bwMode="auto">
          <a:xfrm>
            <a:off x="152400" y="-3457649"/>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sv-FI">
                <a:solidFill>
                  <a:schemeClr val="bg1"/>
                </a:solidFill>
                <a:latin typeface="Glypha LT Std" panose="02060503030505020204" pitchFamily="18" charset="0"/>
              </a:rPr>
              <a:t>Verkstadens uppbyggnad</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i-FI" altLang="fi-FI" sz="1800" i="0" u="none" strike="noStrike" cap="none" normalizeH="0" baseline="0" dirty="0">
              <a:ln>
                <a:noFill/>
              </a:ln>
              <a:solidFill>
                <a:schemeClr val="bg1"/>
              </a:solidFill>
              <a:effectLst/>
              <a:latin typeface="Arial" panose="020B0604020202020204" pitchFamily="34" charset="0"/>
            </a:endParaRPr>
          </a:p>
        </p:txBody>
      </p:sp>
      <p:sp>
        <p:nvSpPr>
          <p:cNvPr id="71" name="Suorakulmio 70">
            <a:extLst>
              <a:ext uri="{FF2B5EF4-FFF2-40B4-BE49-F238E27FC236}">
                <a16:creationId xmlns:a16="http://schemas.microsoft.com/office/drawing/2014/main" id="{8A929E64-7799-46FA-B4A5-1547F8D4790D}"/>
              </a:ext>
            </a:extLst>
          </p:cNvPr>
          <p:cNvSpPr/>
          <p:nvPr/>
        </p:nvSpPr>
        <p:spPr>
          <a:xfrm>
            <a:off x="0" y="319241"/>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2" name="Ellipsi 71">
            <a:extLst>
              <a:ext uri="{FF2B5EF4-FFF2-40B4-BE49-F238E27FC236}">
                <a16:creationId xmlns:a16="http://schemas.microsoft.com/office/drawing/2014/main" id="{E112B246-248B-4598-9897-182DE5F11252}"/>
              </a:ext>
            </a:extLst>
          </p:cNvPr>
          <p:cNvSpPr/>
          <p:nvPr/>
        </p:nvSpPr>
        <p:spPr>
          <a:xfrm>
            <a:off x="847745" y="5824197"/>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8</a:t>
            </a:r>
          </a:p>
        </p:txBody>
      </p:sp>
      <p:sp>
        <p:nvSpPr>
          <p:cNvPr id="73" name="Ellipsi 72">
            <a:extLst>
              <a:ext uri="{FF2B5EF4-FFF2-40B4-BE49-F238E27FC236}">
                <a16:creationId xmlns:a16="http://schemas.microsoft.com/office/drawing/2014/main" id="{B7ECB13A-F961-4C36-8FA4-FA48787AB093}"/>
              </a:ext>
            </a:extLst>
          </p:cNvPr>
          <p:cNvSpPr/>
          <p:nvPr/>
        </p:nvSpPr>
        <p:spPr>
          <a:xfrm>
            <a:off x="847745" y="6381695"/>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9</a:t>
            </a:r>
          </a:p>
        </p:txBody>
      </p:sp>
      <p:sp>
        <p:nvSpPr>
          <p:cNvPr id="74" name="Ellipsi 73">
            <a:extLst>
              <a:ext uri="{FF2B5EF4-FFF2-40B4-BE49-F238E27FC236}">
                <a16:creationId xmlns:a16="http://schemas.microsoft.com/office/drawing/2014/main" id="{A9DFE10C-794C-4B68-8AA3-2E04476E62EC}"/>
              </a:ext>
            </a:extLst>
          </p:cNvPr>
          <p:cNvSpPr/>
          <p:nvPr/>
        </p:nvSpPr>
        <p:spPr>
          <a:xfrm>
            <a:off x="836024" y="6924134"/>
            <a:ext cx="414670" cy="412636"/>
          </a:xfrm>
          <a:prstGeom prst="ellipse">
            <a:avLst/>
          </a:prstGeom>
          <a:solidFill>
            <a:srgbClr val="F12938"/>
          </a:solidFill>
          <a:ln w="381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FI"/>
              <a:t>+</a:t>
            </a:r>
          </a:p>
        </p:txBody>
      </p:sp>
      <p:sp>
        <p:nvSpPr>
          <p:cNvPr id="78" name="Tekstiruutu 77">
            <a:extLst>
              <a:ext uri="{FF2B5EF4-FFF2-40B4-BE49-F238E27FC236}">
                <a16:creationId xmlns:a16="http://schemas.microsoft.com/office/drawing/2014/main" id="{AAFE26B4-839D-4D6C-8740-6AB07782BCBC}"/>
              </a:ext>
            </a:extLst>
          </p:cNvPr>
          <p:cNvSpPr txBox="1"/>
          <p:nvPr/>
        </p:nvSpPr>
        <p:spPr>
          <a:xfrm>
            <a:off x="1429085" y="6444566"/>
            <a:ext cx="2987749" cy="307777"/>
          </a:xfrm>
          <a:prstGeom prst="rect">
            <a:avLst/>
          </a:prstGeom>
          <a:noFill/>
        </p:spPr>
        <p:txBody>
          <a:bodyPr wrap="square" rtlCol="0">
            <a:spAutoFit/>
          </a:bodyPr>
          <a:lstStyle/>
          <a:p>
            <a:r>
              <a:rPr lang="sv-FI" sz="1400">
                <a:latin typeface="Glypha LT Std" panose="02060503030505020204" pitchFamily="18" charset="0"/>
              </a:rPr>
              <a:t>Respons, repetition och tack (5 min)</a:t>
            </a:r>
          </a:p>
        </p:txBody>
      </p:sp>
      <p:sp>
        <p:nvSpPr>
          <p:cNvPr id="79" name="Tekstiruutu 78">
            <a:extLst>
              <a:ext uri="{FF2B5EF4-FFF2-40B4-BE49-F238E27FC236}">
                <a16:creationId xmlns:a16="http://schemas.microsoft.com/office/drawing/2014/main" id="{E247B177-FD3B-45E9-AF28-7F5E2775BECF}"/>
              </a:ext>
            </a:extLst>
          </p:cNvPr>
          <p:cNvSpPr txBox="1"/>
          <p:nvPr/>
        </p:nvSpPr>
        <p:spPr>
          <a:xfrm>
            <a:off x="1429084" y="6986482"/>
            <a:ext cx="2987749" cy="307777"/>
          </a:xfrm>
          <a:prstGeom prst="rect">
            <a:avLst/>
          </a:prstGeom>
          <a:noFill/>
        </p:spPr>
        <p:txBody>
          <a:bodyPr wrap="square" rtlCol="0">
            <a:spAutoFit/>
          </a:bodyPr>
          <a:lstStyle/>
          <a:p>
            <a:r>
              <a:rPr lang="sv-FI" sz="1400" dirty="0">
                <a:latin typeface="Glypha LT Std" panose="02060503030505020204" pitchFamily="18" charset="0"/>
              </a:rPr>
              <a:t>Bilaga: Extrauppgift: Fem gånger varför</a:t>
            </a:r>
          </a:p>
        </p:txBody>
      </p:sp>
      <p:sp>
        <p:nvSpPr>
          <p:cNvPr id="80" name="Tekstiruutu 79">
            <a:extLst>
              <a:ext uri="{FF2B5EF4-FFF2-40B4-BE49-F238E27FC236}">
                <a16:creationId xmlns:a16="http://schemas.microsoft.com/office/drawing/2014/main" id="{0BB02D8E-3E69-4C72-8D57-ECA7EB52EF39}"/>
              </a:ext>
            </a:extLst>
          </p:cNvPr>
          <p:cNvSpPr txBox="1"/>
          <p:nvPr/>
        </p:nvSpPr>
        <p:spPr>
          <a:xfrm>
            <a:off x="1429084" y="5886100"/>
            <a:ext cx="2858807" cy="307777"/>
          </a:xfrm>
          <a:prstGeom prst="rect">
            <a:avLst/>
          </a:prstGeom>
          <a:noFill/>
        </p:spPr>
        <p:txBody>
          <a:bodyPr wrap="square" rtlCol="0">
            <a:spAutoFit/>
          </a:bodyPr>
          <a:lstStyle/>
          <a:p>
            <a:r>
              <a:rPr lang="sv-FI" sz="1400">
                <a:latin typeface="Glypha LT Std" panose="02060503030505020204" pitchFamily="18" charset="0"/>
              </a:rPr>
              <a:t>Varifrån får jag hjälp? (5 min)</a:t>
            </a:r>
          </a:p>
        </p:txBody>
      </p:sp>
      <p:sp>
        <p:nvSpPr>
          <p:cNvPr id="81" name="Tekstiruutu 80">
            <a:extLst>
              <a:ext uri="{FF2B5EF4-FFF2-40B4-BE49-F238E27FC236}">
                <a16:creationId xmlns:a16="http://schemas.microsoft.com/office/drawing/2014/main" id="{D018DAFA-2474-4F10-8B27-64D69D1870AB}"/>
              </a:ext>
            </a:extLst>
          </p:cNvPr>
          <p:cNvSpPr txBox="1"/>
          <p:nvPr/>
        </p:nvSpPr>
        <p:spPr>
          <a:xfrm>
            <a:off x="1429084" y="4233211"/>
            <a:ext cx="3163851" cy="307777"/>
          </a:xfrm>
          <a:prstGeom prst="rect">
            <a:avLst/>
          </a:prstGeom>
          <a:noFill/>
        </p:spPr>
        <p:txBody>
          <a:bodyPr wrap="square" rtlCol="0">
            <a:spAutoFit/>
          </a:bodyPr>
          <a:lstStyle/>
          <a:p>
            <a:r>
              <a:rPr lang="sv-FI" sz="1400">
                <a:latin typeface="Glypha LT Std" panose="02060503030505020204" pitchFamily="18" charset="0"/>
              </a:rPr>
              <a:t>Diskussionsövning i par (7 min)</a:t>
            </a:r>
          </a:p>
        </p:txBody>
      </p:sp>
      <p:sp>
        <p:nvSpPr>
          <p:cNvPr id="82" name="Tekstiruutu 81">
            <a:extLst>
              <a:ext uri="{FF2B5EF4-FFF2-40B4-BE49-F238E27FC236}">
                <a16:creationId xmlns:a16="http://schemas.microsoft.com/office/drawing/2014/main" id="{82AF4EB6-C2A1-4FE0-8170-0CB00BF778CB}"/>
              </a:ext>
            </a:extLst>
          </p:cNvPr>
          <p:cNvSpPr txBox="1"/>
          <p:nvPr/>
        </p:nvSpPr>
        <p:spPr>
          <a:xfrm>
            <a:off x="209902" y="406026"/>
            <a:ext cx="3411603" cy="461665"/>
          </a:xfrm>
          <a:prstGeom prst="rect">
            <a:avLst/>
          </a:prstGeom>
          <a:noFill/>
        </p:spPr>
        <p:txBody>
          <a:bodyPr wrap="square" rtlCol="0">
            <a:spAutoFit/>
          </a:bodyPr>
          <a:lstStyle/>
          <a:p>
            <a:r>
              <a:rPr lang="sv-FI" sz="2400" dirty="0">
                <a:solidFill>
                  <a:schemeClr val="bg1"/>
                </a:solidFill>
                <a:latin typeface="Glypha LT Std" panose="02060503030505020204"/>
              </a:rPr>
              <a:t>Verkstadens uppbyggnad</a:t>
            </a:r>
          </a:p>
        </p:txBody>
      </p:sp>
      <p:sp>
        <p:nvSpPr>
          <p:cNvPr id="83" name="Tekstiruutu 82">
            <a:extLst>
              <a:ext uri="{FF2B5EF4-FFF2-40B4-BE49-F238E27FC236}">
                <a16:creationId xmlns:a16="http://schemas.microsoft.com/office/drawing/2014/main" id="{C57E3F49-A4C2-4E62-8398-EFE36C72E27E}"/>
              </a:ext>
            </a:extLst>
          </p:cNvPr>
          <p:cNvSpPr txBox="1"/>
          <p:nvPr/>
        </p:nvSpPr>
        <p:spPr>
          <a:xfrm>
            <a:off x="794330" y="1323811"/>
            <a:ext cx="4963376" cy="307777"/>
          </a:xfrm>
          <a:prstGeom prst="rect">
            <a:avLst/>
          </a:prstGeom>
          <a:noFill/>
        </p:spPr>
        <p:txBody>
          <a:bodyPr wrap="square" rtlCol="0">
            <a:spAutoFit/>
          </a:bodyPr>
          <a:lstStyle/>
          <a:p>
            <a:r>
              <a:rPr lang="sv-FI" sz="1400" b="1" dirty="0"/>
              <a:t>Verkstadens längd är 75 minuter. Uppgifternas längd är riktgivande.</a:t>
            </a:r>
          </a:p>
        </p:txBody>
      </p:sp>
    </p:spTree>
    <p:extLst>
      <p:ext uri="{BB962C8B-B14F-4D97-AF65-F5344CB8AC3E}">
        <p14:creationId xmlns:p14="http://schemas.microsoft.com/office/powerpoint/2010/main" val="1200651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499950" y="330044"/>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Inledning</a:t>
            </a:r>
          </a:p>
        </p:txBody>
      </p:sp>
      <p:sp>
        <p:nvSpPr>
          <p:cNvPr id="29" name="Suorakulmio 28">
            <a:extLst>
              <a:ext uri="{FF2B5EF4-FFF2-40B4-BE49-F238E27FC236}">
                <a16:creationId xmlns:a16="http://schemas.microsoft.com/office/drawing/2014/main" id="{2FD72314-D5FC-44D1-AB85-0A08E9CC17B0}"/>
              </a:ext>
            </a:extLst>
          </p:cNvPr>
          <p:cNvSpPr/>
          <p:nvPr/>
        </p:nvSpPr>
        <p:spPr>
          <a:xfrm>
            <a:off x="493209" y="1398180"/>
            <a:ext cx="5871582" cy="7109639"/>
          </a:xfrm>
          <a:prstGeom prst="rect">
            <a:avLst/>
          </a:prstGeom>
        </p:spPr>
        <p:txBody>
          <a:bodyPr wrap="square">
            <a:spAutoFit/>
          </a:bodyPr>
          <a:lstStyle/>
          <a:p>
            <a:pPr fontAlgn="base"/>
            <a:r>
              <a:rPr lang="sv-FI" sz="1200" dirty="0">
                <a:latin typeface="Glypha LT Std" panose="02060503030505020204"/>
              </a:rPr>
              <a:t>Unga, pengar och ekonomihantering hör tätt ihop. Ungdomen är en tid då man blir självständig och tar ansvar för sitt eget liv, också ekonomiska frågor. Unga behöver kunskap om och stöd i detta. Det finns stora skillnader i ungas ekonomiska kunskaper: en del sparar i aktier och fonder medan andra brottas med obetalda räkningar och otillräckliga inkomster. Konsumtionssamhället och sökandet och formandet av den egna identiteten skapar för sin del press. Ansvarsfull hantering av den egna ekonomin är en viktig del av livet och av att lyckas bli självständig.  </a:t>
            </a:r>
          </a:p>
          <a:p>
            <a:pPr fontAlgn="base"/>
            <a:r>
              <a:rPr lang="sv-FI" sz="1200" dirty="0">
                <a:latin typeface="Glypha LT Std" panose="02060503030505020204"/>
              </a:rPr>
              <a:t> </a:t>
            </a:r>
          </a:p>
          <a:p>
            <a:pPr fontAlgn="base"/>
            <a:r>
              <a:rPr lang="sv-FI" sz="1200" dirty="0">
                <a:latin typeface="Glypha LT Std" panose="02060503030505020204"/>
              </a:rPr>
              <a:t>Utgångspunkten för verkstäderna </a:t>
            </a:r>
            <a:r>
              <a:rPr lang="sv-FI" sz="1200" dirty="0" err="1">
                <a:latin typeface="Glypha LT Std" panose="02060503030505020204"/>
              </a:rPr>
              <a:t>TarkkaFyrkka</a:t>
            </a:r>
            <a:r>
              <a:rPr lang="sv-FI" sz="1200" dirty="0">
                <a:latin typeface="Glypha LT Std" panose="02060503030505020204"/>
              </a:rPr>
              <a:t> – Ekonomiska bekymmer? är att uppmuntra unga till att fundera över den egna ekonomin samt att väcka tankar om betydelsen av den egna kreditupplysningen. I verkstäderna behandlas känslor kring pengar och skuldsättning och ges redskap att tala om pengar, söka hjälp och reda ut sin situation när skuldsättningen hotar att bli en spiral. </a:t>
            </a:r>
          </a:p>
          <a:p>
            <a:pPr fontAlgn="base"/>
            <a:r>
              <a:rPr lang="sv-FI" sz="1200" dirty="0">
                <a:latin typeface="Glypha LT Std" panose="02060503030505020204"/>
              </a:rPr>
              <a:t> </a:t>
            </a:r>
          </a:p>
          <a:p>
            <a:pPr fontAlgn="base"/>
            <a:r>
              <a:rPr lang="sv-FI" sz="1200" dirty="0">
                <a:latin typeface="Glypha LT Std" panose="02060503030505020204"/>
              </a:rPr>
              <a:t>I verkstäderna får de unga fundera över sin egen ekonomihantering och vad som kan hända om man inte betalar sina räkningar i tid. I verkstäderna stärks de ungas kunskaper om ekonomi och deras ekonomihanteringskompetens ökas med hjälp av funktionella och engagerande metoder. Funktionella metoder vi använder är till exempel </a:t>
            </a:r>
          </a:p>
          <a:p>
            <a:pPr fontAlgn="base"/>
            <a:r>
              <a:rPr lang="sv-FI" sz="1200" dirty="0">
                <a:latin typeface="Glypha LT Std" panose="02060503030505020204"/>
              </a:rPr>
              <a:t>grupparbeten, spel och växelverkande diskussioner mellan verkstadsledaren och de unga. </a:t>
            </a:r>
          </a:p>
          <a:p>
            <a:pPr fontAlgn="base"/>
            <a:r>
              <a:rPr lang="sv-FI" sz="1200" dirty="0">
                <a:latin typeface="Glypha LT Std" panose="02060503030505020204"/>
              </a:rPr>
              <a:t> </a:t>
            </a:r>
          </a:p>
          <a:p>
            <a:pPr fontAlgn="base"/>
            <a:r>
              <a:rPr lang="sv-FI" sz="1200" dirty="0">
                <a:latin typeface="Glypha LT Std" panose="02060503030505020204"/>
              </a:rPr>
              <a:t>Verkstäderna är en del av </a:t>
            </a:r>
            <a:r>
              <a:rPr lang="sv-FI" sz="1200" dirty="0" err="1">
                <a:latin typeface="Glypha LT Std" panose="02060503030505020204"/>
              </a:rPr>
              <a:t>Nuorten</a:t>
            </a:r>
            <a:r>
              <a:rPr lang="sv-FI" sz="1200" dirty="0">
                <a:latin typeface="Glypha LT Std" panose="02060503030505020204"/>
              </a:rPr>
              <a:t> </a:t>
            </a:r>
            <a:r>
              <a:rPr lang="sv-FI" sz="1200" dirty="0" err="1">
                <a:latin typeface="Glypha LT Std" panose="02060503030505020204"/>
              </a:rPr>
              <a:t>Akatemias</a:t>
            </a:r>
            <a:r>
              <a:rPr lang="sv-FI" sz="1200" dirty="0">
                <a:latin typeface="Glypha LT Std" panose="02060503030505020204"/>
              </a:rPr>
              <a:t> och </a:t>
            </a:r>
            <a:r>
              <a:rPr lang="sv-FI" sz="1200" dirty="0" err="1">
                <a:latin typeface="Glypha LT Std" panose="02060503030505020204"/>
              </a:rPr>
              <a:t>Suomen</a:t>
            </a:r>
            <a:r>
              <a:rPr lang="sv-FI" sz="1200" dirty="0">
                <a:latin typeface="Glypha LT Std" panose="02060503030505020204"/>
              </a:rPr>
              <a:t> </a:t>
            </a:r>
            <a:r>
              <a:rPr lang="sv-FI" sz="1200" dirty="0" err="1">
                <a:latin typeface="Glypha LT Std" panose="02060503030505020204"/>
              </a:rPr>
              <a:t>Asiakastieto</a:t>
            </a:r>
            <a:r>
              <a:rPr lang="sv-FI" sz="1200" dirty="0">
                <a:latin typeface="Glypha LT Std" panose="02060503030505020204"/>
              </a:rPr>
              <a:t> </a:t>
            </a:r>
            <a:r>
              <a:rPr lang="sv-FI" sz="1200" dirty="0" err="1">
                <a:latin typeface="Glypha LT Std" panose="02060503030505020204"/>
              </a:rPr>
              <a:t>Oy:s</a:t>
            </a:r>
            <a:r>
              <a:rPr lang="sv-FI" sz="1200" dirty="0">
                <a:latin typeface="Glypha LT Std" panose="02060503030505020204"/>
              </a:rPr>
              <a:t> gemensamma projekt med syftet att förebygga ekonomiska problem bland unga. </a:t>
            </a:r>
          </a:p>
          <a:p>
            <a:pPr fontAlgn="base"/>
            <a:endParaRPr lang="fi-FI" sz="1200" dirty="0">
              <a:latin typeface="Glypha LT Std" panose="02060503030505020204"/>
            </a:endParaRPr>
          </a:p>
          <a:p>
            <a:pPr fontAlgn="base"/>
            <a:endParaRPr lang="fi-FI" sz="1200" dirty="0">
              <a:latin typeface="Glypha LT Std" panose="02060503030505020204"/>
            </a:endParaRPr>
          </a:p>
          <a:p>
            <a:pPr fontAlgn="base"/>
            <a:endParaRPr lang="fi-FI" sz="1200" dirty="0">
              <a:latin typeface="Glypha LT Std" panose="02060503030505020204"/>
            </a:endParaRPr>
          </a:p>
          <a:p>
            <a:pPr fontAlgn="base"/>
            <a:r>
              <a:rPr lang="sv-FI" sz="1200" dirty="0">
                <a:latin typeface="Glypha LT Std" panose="02060503030505020204"/>
              </a:rPr>
              <a:t>Ledarens material för verkstaden:</a:t>
            </a:r>
          </a:p>
          <a:p>
            <a:pPr fontAlgn="base"/>
            <a:r>
              <a:rPr lang="sv-FI" sz="1200" dirty="0">
                <a:latin typeface="Glypha LT Std" panose="02060503030505020204"/>
              </a:rPr>
              <a:t> </a:t>
            </a:r>
          </a:p>
          <a:p>
            <a:pPr marL="171450" lvl="0" indent="-171450" fontAlgn="base">
              <a:buFont typeface="Arial" panose="020B0604020202020204" pitchFamily="34" charset="0"/>
              <a:buChar char="•"/>
            </a:pPr>
            <a:r>
              <a:rPr lang="sv-FI" sz="1200">
                <a:latin typeface="Glypha LT Std" panose="02060503030505020204"/>
              </a:rPr>
              <a:t>Skriv för varje grupp ut uppgiftskort med sex begrepp, sex förklaringar och fyra Rädda situationen!-kort</a:t>
            </a:r>
          </a:p>
          <a:p>
            <a:pPr marL="171450" lvl="0" indent="-171450" fontAlgn="base">
              <a:buFont typeface="Arial" panose="020B0604020202020204" pitchFamily="34" charset="0"/>
              <a:buChar char="•"/>
            </a:pPr>
            <a:r>
              <a:rPr lang="sv-FI" sz="1200" dirty="0">
                <a:latin typeface="Glypha LT Std" panose="02060503030505020204"/>
              </a:rPr>
              <a:t>Skriv ut detta manus åt dig själv eller ta med det i digital form</a:t>
            </a:r>
          </a:p>
          <a:p>
            <a:pPr marL="171450" lvl="0" indent="-171450" fontAlgn="base">
              <a:buFont typeface="Arial" panose="020B0604020202020204" pitchFamily="34" charset="0"/>
              <a:buChar char="•"/>
            </a:pPr>
            <a:r>
              <a:rPr lang="sv-FI" sz="1200" dirty="0">
                <a:latin typeface="Glypha LT Std" panose="02060503030505020204"/>
              </a:rPr>
              <a:t>A4-papper, pennor, tuschpennor, små post-it-lappar</a:t>
            </a:r>
          </a:p>
          <a:p>
            <a:pPr marL="171450" lvl="0" indent="-171450" fontAlgn="base">
              <a:buFont typeface="Arial" panose="020B0604020202020204" pitchFamily="34" charset="0"/>
              <a:buChar char="•"/>
            </a:pPr>
            <a:r>
              <a:rPr lang="sv-FI" sz="1200" dirty="0" err="1">
                <a:latin typeface="Glypha LT Std" panose="02060503030505020204"/>
              </a:rPr>
              <a:t>Kahoot</a:t>
            </a:r>
            <a:r>
              <a:rPr lang="sv-FI" sz="1200" dirty="0">
                <a:latin typeface="Glypha LT Std" panose="02060503030505020204"/>
              </a:rPr>
              <a:t>-frågesporten (kontrollera på förhand att den fungerar)</a:t>
            </a:r>
          </a:p>
          <a:p>
            <a:pPr marL="171450" lvl="0" indent="-171450" fontAlgn="base">
              <a:buFont typeface="Arial" panose="020B0604020202020204" pitchFamily="34" charset="0"/>
              <a:buChar char="•"/>
            </a:pPr>
            <a:r>
              <a:rPr lang="sv-FI" sz="1200" dirty="0">
                <a:latin typeface="Glypha LT Std" panose="02060503030505020204"/>
              </a:rPr>
              <a:t>#</a:t>
            </a:r>
            <a:r>
              <a:rPr lang="sv-FI" sz="1200" dirty="0" err="1">
                <a:latin typeface="Glypha LT Std" panose="02060503030505020204"/>
              </a:rPr>
              <a:t>TarkkaFyrkka</a:t>
            </a:r>
            <a:r>
              <a:rPr lang="sv-FI" sz="1200" dirty="0">
                <a:latin typeface="Glypha LT Std" panose="02060503030505020204"/>
              </a:rPr>
              <a:t> Power Point-presentationen</a:t>
            </a:r>
          </a:p>
          <a:p>
            <a:pPr fontAlgn="base"/>
            <a:r>
              <a:rPr lang="sv-FI" sz="1200" dirty="0">
                <a:latin typeface="Glypha LT Std" panose="02060503030505020204"/>
              </a:rPr>
              <a:t> </a:t>
            </a:r>
          </a:p>
          <a:p>
            <a:pPr fontAlgn="base"/>
            <a:endParaRPr lang="fi-FI" sz="1200" dirty="0">
              <a:latin typeface="Glypha LT Std" panose="02060503030505020204"/>
            </a:endParaRPr>
          </a:p>
          <a:p>
            <a:endParaRPr lang="fi-FI" sz="1200" dirty="0">
              <a:solidFill>
                <a:srgbClr val="000000"/>
              </a:solidFill>
              <a:latin typeface="Glypha LT Std" panose="02060503030505020204"/>
              <a:ea typeface="Calibri" panose="020F0502020204030204" pitchFamily="34" charset="0"/>
              <a:cs typeface="Times New Roman" panose="02020603050405020304" pitchFamily="18" charset="0"/>
            </a:endParaRPr>
          </a:p>
          <a:p>
            <a:r>
              <a:rPr lang="sv-FI" sz="1200" dirty="0">
                <a:latin typeface="Glypha LT Std" panose="02060503030505020204"/>
              </a:rPr>
              <a:t> </a:t>
            </a:r>
          </a:p>
        </p:txBody>
      </p:sp>
      <p:sp>
        <p:nvSpPr>
          <p:cNvPr id="2" name="Dian numeron paikkamerkki 1">
            <a:extLst>
              <a:ext uri="{FF2B5EF4-FFF2-40B4-BE49-F238E27FC236}">
                <a16:creationId xmlns:a16="http://schemas.microsoft.com/office/drawing/2014/main" id="{F26D1E71-9672-41E8-8E61-8D7F92364F12}"/>
              </a:ext>
            </a:extLst>
          </p:cNvPr>
          <p:cNvSpPr>
            <a:spLocks noGrp="1"/>
          </p:cNvSpPr>
          <p:nvPr>
            <p:ph type="sldNum" sz="quarter" idx="12"/>
          </p:nvPr>
        </p:nvSpPr>
        <p:spPr/>
        <p:txBody>
          <a:bodyPr/>
          <a:lstStyle/>
          <a:p>
            <a:fld id="{22C224B0-41B2-46A7-A69B-7875EBD4867C}" type="slidenum">
              <a:rPr lang="fi-FI" smtClean="0"/>
              <a:t>3</a:t>
            </a:fld>
            <a:endParaRPr lang="fi-FI"/>
          </a:p>
        </p:txBody>
      </p:sp>
    </p:spTree>
    <p:extLst>
      <p:ext uri="{BB962C8B-B14F-4D97-AF65-F5344CB8AC3E}">
        <p14:creationId xmlns:p14="http://schemas.microsoft.com/office/powerpoint/2010/main" val="415495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487680" y="1127760"/>
            <a:ext cx="5898833" cy="1076616"/>
          </a:xfrm>
          <a:prstGeom prst="rect">
            <a:avLst/>
          </a:prstGeom>
        </p:spPr>
        <p:txBody>
          <a:bodyPr wrap="square">
            <a:spAutoFit/>
          </a:bodyPr>
          <a:lstStyle/>
          <a:p>
            <a:pPr>
              <a:lnSpc>
                <a:spcPct val="107000"/>
              </a:lnSpc>
            </a:pPr>
            <a:r>
              <a:rPr lang="sv-FI" sz="1200" b="1">
                <a:latin typeface="Glypha LT Std" panose="02060503030505020204"/>
              </a:rPr>
              <a:t>Diorna 1 och 2</a:t>
            </a:r>
          </a:p>
          <a:p>
            <a:pPr>
              <a:lnSpc>
                <a:spcPct val="107000"/>
              </a:lnSpc>
            </a:pPr>
            <a:endParaRPr lang="fi-FI" sz="1200" dirty="0">
              <a:latin typeface="Glypha LT Std" panose="02060503030505020204"/>
            </a:endParaRPr>
          </a:p>
          <a:p>
            <a:pPr>
              <a:lnSpc>
                <a:spcPct val="107000"/>
              </a:lnSpc>
            </a:pPr>
            <a:r>
              <a:rPr lang="sv-FI" sz="1200">
                <a:latin typeface="Glypha LT Std" panose="02060503030505020204"/>
              </a:rPr>
              <a:t>Gruppen bekantar sig först med temat genom att gå igenom sakerna i ledarens inledningsdel. </a:t>
            </a:r>
          </a:p>
          <a:p>
            <a:pPr>
              <a:lnSpc>
                <a:spcPct val="107000"/>
              </a:lnSpc>
            </a:pPr>
            <a:endParaRPr lang="fi-FI" sz="1200" dirty="0">
              <a:latin typeface="Glypha LT Std" panose="02060503030505020204"/>
              <a:ea typeface="Calibri" panose="020F0502020204030204" pitchFamily="34" charset="0"/>
              <a:cs typeface="Times New Roman" panose="02020603050405020304" pitchFamily="18" charset="0"/>
            </a:endParaRPr>
          </a:p>
        </p:txBody>
      </p:sp>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628147" y="330469"/>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1 Inledning</a:t>
            </a:r>
          </a:p>
        </p:txBody>
      </p:sp>
      <p:sp>
        <p:nvSpPr>
          <p:cNvPr id="7" name="Text Box 7">
            <a:extLst>
              <a:ext uri="{FF2B5EF4-FFF2-40B4-BE49-F238E27FC236}">
                <a16:creationId xmlns:a16="http://schemas.microsoft.com/office/drawing/2014/main" id="{2A693D43-BAFF-4058-B9A8-1DDB0C0FA49D}"/>
              </a:ext>
            </a:extLst>
          </p:cNvPr>
          <p:cNvSpPr txBox="1">
            <a:spLocks noChangeArrowheads="1"/>
          </p:cNvSpPr>
          <p:nvPr/>
        </p:nvSpPr>
        <p:spPr bwMode="auto">
          <a:xfrm>
            <a:off x="4585397" y="296545"/>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3</a:t>
            </a:r>
            <a:r>
              <a:rPr kumimoji="0" lang="sv-FI" sz="2400" i="0" u="none" strike="noStrike" cap="none" normalizeH="0" baseline="0">
                <a:ln>
                  <a:noFill/>
                </a:ln>
                <a:solidFill>
                  <a:schemeClr val="bg1"/>
                </a:solidFill>
                <a:latin typeface="Glypha LT Std" panose="02060503030505020204" pitchFamily="18" charset="0"/>
              </a:rPr>
              <a:t> min</a:t>
            </a:r>
          </a:p>
        </p:txBody>
      </p:sp>
      <p:sp>
        <p:nvSpPr>
          <p:cNvPr id="9" name="Suorakulmio 8">
            <a:extLst>
              <a:ext uri="{FF2B5EF4-FFF2-40B4-BE49-F238E27FC236}">
                <a16:creationId xmlns:a16="http://schemas.microsoft.com/office/drawing/2014/main" id="{0714E82C-93E2-43FC-BBA6-99149AA2B5E6}"/>
              </a:ext>
            </a:extLst>
          </p:cNvPr>
          <p:cNvSpPr/>
          <p:nvPr/>
        </p:nvSpPr>
        <p:spPr>
          <a:xfrm>
            <a:off x="0" y="2481493"/>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xt Box 7">
            <a:extLst>
              <a:ext uri="{FF2B5EF4-FFF2-40B4-BE49-F238E27FC236}">
                <a16:creationId xmlns:a16="http://schemas.microsoft.com/office/drawing/2014/main" id="{71447E9B-1C45-4609-9996-C0593B55DD7D}"/>
              </a:ext>
            </a:extLst>
          </p:cNvPr>
          <p:cNvSpPr txBox="1">
            <a:spLocks noChangeArrowheads="1"/>
          </p:cNvSpPr>
          <p:nvPr/>
        </p:nvSpPr>
        <p:spPr bwMode="auto">
          <a:xfrm>
            <a:off x="-236533" y="2568088"/>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2 </a:t>
            </a:r>
            <a:r>
              <a:rPr kumimoji="0" lang="sv-FI" sz="2400" i="0" u="none" strike="noStrike" cap="none" normalizeH="0" baseline="0">
                <a:ln>
                  <a:noFill/>
                </a:ln>
                <a:solidFill>
                  <a:schemeClr val="bg1"/>
                </a:solidFill>
                <a:latin typeface="Glypha LT Std" panose="02060503030505020204" pitchFamily="18" charset="0"/>
              </a:rPr>
              <a:t>Kahoot-frågesport</a:t>
            </a:r>
          </a:p>
        </p:txBody>
      </p:sp>
      <p:sp>
        <p:nvSpPr>
          <p:cNvPr id="11" name="Text Box 7">
            <a:extLst>
              <a:ext uri="{FF2B5EF4-FFF2-40B4-BE49-F238E27FC236}">
                <a16:creationId xmlns:a16="http://schemas.microsoft.com/office/drawing/2014/main" id="{4ABDA0CD-0A07-4511-B5E8-C89E636D8743}"/>
              </a:ext>
            </a:extLst>
          </p:cNvPr>
          <p:cNvSpPr txBox="1">
            <a:spLocks noChangeArrowheads="1"/>
          </p:cNvSpPr>
          <p:nvPr/>
        </p:nvSpPr>
        <p:spPr bwMode="auto">
          <a:xfrm>
            <a:off x="4585396" y="2568616"/>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10 min</a:t>
            </a:r>
          </a:p>
        </p:txBody>
      </p:sp>
      <p:sp>
        <p:nvSpPr>
          <p:cNvPr id="13" name="Suorakulmio 12">
            <a:extLst>
              <a:ext uri="{FF2B5EF4-FFF2-40B4-BE49-F238E27FC236}">
                <a16:creationId xmlns:a16="http://schemas.microsoft.com/office/drawing/2014/main" id="{5CA657CB-FAD9-48C4-8607-206C1D543490}"/>
              </a:ext>
            </a:extLst>
          </p:cNvPr>
          <p:cNvSpPr/>
          <p:nvPr/>
        </p:nvSpPr>
        <p:spPr>
          <a:xfrm>
            <a:off x="487680" y="3672840"/>
            <a:ext cx="5898833" cy="4893647"/>
          </a:xfrm>
          <a:prstGeom prst="rect">
            <a:avLst/>
          </a:prstGeom>
        </p:spPr>
        <p:txBody>
          <a:bodyPr wrap="square">
            <a:spAutoFit/>
          </a:bodyPr>
          <a:lstStyle/>
          <a:p>
            <a:pPr fontAlgn="base"/>
            <a:r>
              <a:rPr lang="sv-FI" sz="1200" b="1" dirty="0">
                <a:latin typeface="Glypha LT Std" panose="02060503030505020204"/>
              </a:rPr>
              <a:t>Dia 3</a:t>
            </a:r>
          </a:p>
          <a:p>
            <a:pPr fontAlgn="base"/>
            <a:r>
              <a:rPr lang="sv-FI" sz="1200" dirty="0">
                <a:latin typeface="Glypha LT Std" panose="02060503030505020204"/>
              </a:rPr>
              <a:t> </a:t>
            </a:r>
          </a:p>
          <a:p>
            <a:pPr fontAlgn="base"/>
            <a:r>
              <a:rPr lang="sv-FI" sz="1200" dirty="0">
                <a:latin typeface="Glypha LT Std" panose="02060503030505020204"/>
              </a:rPr>
              <a:t>I </a:t>
            </a:r>
            <a:r>
              <a:rPr lang="sv-FI" sz="1200" dirty="0" err="1">
                <a:latin typeface="Glypha LT Std" panose="02060503030505020204"/>
              </a:rPr>
              <a:t>Kahoot</a:t>
            </a:r>
            <a:r>
              <a:rPr lang="sv-FI" sz="1200" dirty="0">
                <a:latin typeface="Glypha LT Std" panose="02060503030505020204"/>
              </a:rPr>
              <a:t>-tjänsten har det skapats ett frågeformulär som de unga svarar på ensamma eller i smågrupper med hjälp av en smart enhet. De unga loggar in med spelets kod på webbplatsen på adressen </a:t>
            </a:r>
            <a:r>
              <a:rPr lang="sv-FI" sz="1200" dirty="0">
                <a:highlight>
                  <a:srgbClr val="FFFF00"/>
                </a:highlight>
                <a:latin typeface="Glypha LT Std" panose="02060503030505020204"/>
              </a:rPr>
              <a:t>kahoot.it</a:t>
            </a:r>
            <a:r>
              <a:rPr lang="sv-FI" sz="1200" dirty="0">
                <a:latin typeface="Glypha LT Std" panose="02060503030505020204"/>
              </a:rPr>
              <a:t>. </a:t>
            </a:r>
            <a:r>
              <a:rPr lang="sv-FI" sz="1200" dirty="0" err="1">
                <a:latin typeface="Glypha LT Std" panose="02060503030505020204"/>
              </a:rPr>
              <a:t>Kahoot</a:t>
            </a:r>
            <a:r>
              <a:rPr lang="sv-FI" sz="1200" dirty="0">
                <a:latin typeface="Glypha LT Std" panose="02060503030505020204"/>
              </a:rPr>
              <a:t>-applikationen kan också laddas ner på en apparat, men det är inte nödvändigt.  </a:t>
            </a:r>
          </a:p>
          <a:p>
            <a:pPr fontAlgn="base"/>
            <a:r>
              <a:rPr lang="sv-FI" sz="1200" dirty="0">
                <a:latin typeface="Glypha LT Std" panose="02060503030505020204"/>
              </a:rPr>
              <a:t> </a:t>
            </a:r>
            <a:br>
              <a:rPr lang="sv-FI" sz="1200" dirty="0">
                <a:latin typeface="Glypha LT Std" panose="02060503030505020204"/>
              </a:rPr>
            </a:br>
            <a:r>
              <a:rPr lang="sv-FI" sz="1200" dirty="0">
                <a:latin typeface="Glypha LT Std" panose="02060503030505020204"/>
              </a:rPr>
              <a:t>Börja använda </a:t>
            </a:r>
            <a:r>
              <a:rPr lang="sv-FI" sz="1200" dirty="0" err="1">
                <a:latin typeface="Glypha LT Std" panose="02060503030505020204"/>
              </a:rPr>
              <a:t>Kahoot</a:t>
            </a:r>
            <a:r>
              <a:rPr lang="sv-FI" sz="1200" dirty="0">
                <a:latin typeface="Glypha LT Std" panose="02060503030505020204"/>
              </a:rPr>
              <a:t>-tjänsten i verkstäderna så här:  </a:t>
            </a:r>
          </a:p>
          <a:p>
            <a:pPr fontAlgn="base"/>
            <a:br>
              <a:rPr lang="sv-FI" sz="1200" dirty="0">
                <a:latin typeface="Glypha LT Std" panose="02060503030505020204"/>
              </a:rPr>
            </a:br>
            <a:r>
              <a:rPr lang="sv-FI" sz="1200" dirty="0">
                <a:latin typeface="Glypha LT Std" panose="02060503030505020204"/>
              </a:rPr>
              <a:t>1. Logga in på </a:t>
            </a:r>
            <a:r>
              <a:rPr lang="sv-FI" sz="1200" dirty="0" err="1">
                <a:latin typeface="Glypha LT Std" panose="02060503030505020204"/>
              </a:rPr>
              <a:t>Kahoot</a:t>
            </a:r>
            <a:r>
              <a:rPr lang="sv-FI" sz="1200" dirty="0">
                <a:latin typeface="Glypha LT Std" panose="02060503030505020204"/>
              </a:rPr>
              <a:t>-tjänsten på klassens apparat. </a:t>
            </a:r>
            <a:br>
              <a:rPr lang="sv-FI" sz="1200" dirty="0">
                <a:latin typeface="Glypha LT Std" panose="02060503030505020204"/>
              </a:rPr>
            </a:br>
            <a:r>
              <a:rPr lang="sv-FI" sz="1200" dirty="0">
                <a:latin typeface="Glypha LT Std" panose="02060503030505020204"/>
              </a:rPr>
              <a:t>2. Välj </a:t>
            </a:r>
            <a:r>
              <a:rPr lang="sv-FI" sz="1200" dirty="0" err="1">
                <a:latin typeface="Glypha LT Std" panose="02060503030505020204"/>
              </a:rPr>
              <a:t>TarkkaFyrkka</a:t>
            </a:r>
            <a:r>
              <a:rPr lang="sv-FI" sz="1200" dirty="0">
                <a:latin typeface="Glypha LT Std" panose="02060503030505020204"/>
              </a:rPr>
              <a:t>-formuläret. </a:t>
            </a:r>
            <a:br>
              <a:rPr lang="sv-FI" sz="1200" dirty="0">
                <a:latin typeface="Glypha LT Std" panose="02060503030505020204"/>
              </a:rPr>
            </a:br>
            <a:r>
              <a:rPr lang="sv-FI" sz="1200" dirty="0">
                <a:latin typeface="Glypha LT Std" panose="02060503030505020204"/>
              </a:rPr>
              <a:t>3. På rutan syns en pinkod som eleverna kan logga in med på sina egna smarta enheter. </a:t>
            </a:r>
            <a:br>
              <a:rPr lang="sv-FI" sz="1200" dirty="0">
                <a:latin typeface="Glypha LT Std" panose="02060503030505020204"/>
              </a:rPr>
            </a:br>
            <a:r>
              <a:rPr lang="sv-FI" sz="1200" dirty="0">
                <a:latin typeface="Glypha LT Std" panose="02060503030505020204"/>
              </a:rPr>
              <a:t>4. Eleverna får snabbt välja en signatur åt sig själva eller åt sin grupp.  </a:t>
            </a:r>
          </a:p>
          <a:p>
            <a:pPr fontAlgn="base"/>
            <a:r>
              <a:rPr lang="sv-FI" sz="1200" dirty="0">
                <a:latin typeface="Glypha LT Std" panose="02060503030505020204"/>
              </a:rPr>
              <a:t>5. I rutan syns namnen på deltagarna, och frågorna kan startas när alla är inloggade i frågesporten. </a:t>
            </a:r>
            <a:br>
              <a:rPr lang="sv-FI" sz="1200" dirty="0">
                <a:latin typeface="Glypha LT Std" panose="02060503030505020204"/>
              </a:rPr>
            </a:br>
            <a:r>
              <a:rPr lang="sv-FI" sz="1200" dirty="0">
                <a:latin typeface="Glypha LT Std" panose="02060503030505020204"/>
              </a:rPr>
              <a:t>6. Frågeformuläret innehåller sex frågor och alla har fyra svarsalternativ. Ledaren läser frågorna och svarsalternativen. Eleverna har 30 sekunder på sig att svara på frågorna. Mellan frågorna ges de rätta svaren. Eleverna får också en möjlighet att diskutera och ställa följdfrågor.  </a:t>
            </a:r>
            <a:br>
              <a:rPr lang="sv-FI" sz="1200" dirty="0">
                <a:latin typeface="Glypha LT Std" panose="02060503030505020204"/>
              </a:rPr>
            </a:br>
            <a:r>
              <a:rPr lang="sv-FI" sz="1200" dirty="0">
                <a:latin typeface="Glypha LT Std" panose="02060503030505020204"/>
              </a:rPr>
              <a:t>7. I slutet av frågesporten kan man tillsammans se på vilket lag eller vilken signatur som vunnit.  </a:t>
            </a:r>
          </a:p>
          <a:p>
            <a:pPr fontAlgn="base"/>
            <a:r>
              <a:rPr lang="sv-FI" sz="1200" b="1" i="1" dirty="0">
                <a:latin typeface="Glypha LT Std" panose="02060503030505020204"/>
              </a:rPr>
              <a:t> </a:t>
            </a:r>
          </a:p>
          <a:p>
            <a:pPr fontAlgn="base"/>
            <a:r>
              <a:rPr lang="sv-FI" sz="1200" b="1" i="1" dirty="0">
                <a:latin typeface="Glypha LT Std" panose="02060503030505020204"/>
              </a:rPr>
              <a:t>Tips: Datatekniska problem är möjliga. Då kan frågesporten genomföras så att frågorna läses ur ledarens guide och eleverna skriver ner sina svar på papper.</a:t>
            </a:r>
            <a:br>
              <a:rPr lang="sv-FI" sz="1200" dirty="0">
                <a:latin typeface="Glypha LT Std" panose="02060503030505020204"/>
              </a:rPr>
            </a:br>
            <a:r>
              <a:rPr lang="sv-FI" sz="1200" dirty="0">
                <a:latin typeface="Glypha LT Std" panose="02060503030505020204"/>
              </a:rPr>
              <a:t> </a:t>
            </a:r>
          </a:p>
          <a:p>
            <a:pPr>
              <a:spcAft>
                <a:spcPts val="0"/>
              </a:spcAft>
            </a:pPr>
            <a:endParaRPr lang="fi-FI" sz="1200" dirty="0">
              <a:effectLst/>
              <a:latin typeface="Glypha LT Std" panose="02060503030505020204"/>
              <a:ea typeface="Times New Roman" panose="02020603050405020304" pitchFamily="18" charset="0"/>
            </a:endParaRP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4</a:t>
            </a:fld>
            <a:endParaRPr lang="fi-FI"/>
          </a:p>
        </p:txBody>
      </p:sp>
    </p:spTree>
    <p:extLst>
      <p:ext uri="{BB962C8B-B14F-4D97-AF65-F5344CB8AC3E}">
        <p14:creationId xmlns:p14="http://schemas.microsoft.com/office/powerpoint/2010/main" val="16701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orakulmio 4">
            <a:extLst>
              <a:ext uri="{FF2B5EF4-FFF2-40B4-BE49-F238E27FC236}">
                <a16:creationId xmlns:a16="http://schemas.microsoft.com/office/drawing/2014/main" id="{D4CAACB3-B8D1-4EE9-9138-5CEAE6DD7C77}"/>
              </a:ext>
            </a:extLst>
          </p:cNvPr>
          <p:cNvSpPr/>
          <p:nvPr/>
        </p:nvSpPr>
        <p:spPr>
          <a:xfrm>
            <a:off x="0" y="462193"/>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a:extLst>
              <a:ext uri="{FF2B5EF4-FFF2-40B4-BE49-F238E27FC236}">
                <a16:creationId xmlns:a16="http://schemas.microsoft.com/office/drawing/2014/main" id="{3E56F0F1-D2B5-4DBD-AC69-5460ABA0A5AF}"/>
              </a:ext>
            </a:extLst>
          </p:cNvPr>
          <p:cNvSpPr>
            <a:spLocks noGrp="1"/>
          </p:cNvSpPr>
          <p:nvPr>
            <p:ph idx="1"/>
          </p:nvPr>
        </p:nvSpPr>
        <p:spPr>
          <a:xfrm>
            <a:off x="426243" y="1069332"/>
            <a:ext cx="6005513" cy="6184900"/>
          </a:xfrm>
        </p:spPr>
        <p:txBody>
          <a:bodyPr>
            <a:noAutofit/>
          </a:bodyPr>
          <a:lstStyle/>
          <a:p>
            <a:pPr marL="0" indent="0" algn="just" fontAlgn="base">
              <a:buNone/>
            </a:pPr>
            <a:r>
              <a:rPr lang="sv-FI" sz="1200" dirty="0">
                <a:latin typeface="Glypha LT Std"/>
              </a:rPr>
              <a:t> </a:t>
            </a:r>
          </a:p>
          <a:p>
            <a:pPr marL="0" lvl="0" indent="0" algn="just" fontAlgn="base">
              <a:buNone/>
            </a:pPr>
            <a:r>
              <a:rPr lang="sv-FI" sz="1200" b="1" dirty="0">
                <a:latin typeface="Glypha LT Std"/>
              </a:rPr>
              <a:t>1. När jag inte har tillräckligt med pengar att betala en räkning före förfallodagen:</a:t>
            </a:r>
          </a:p>
          <a:p>
            <a:pPr marL="228600" indent="-228600" algn="just" fontAlgn="base">
              <a:buFont typeface="+mj-lt"/>
              <a:buAutoNum type="alphaLcParenR"/>
            </a:pPr>
            <a:r>
              <a:rPr lang="sv-FI" sz="1200" dirty="0">
                <a:latin typeface="Glypha LT Std"/>
              </a:rPr>
              <a:t>Väntar jag tills jag får pengar och betalar räkningen för sent  </a:t>
            </a:r>
          </a:p>
          <a:p>
            <a:pPr marL="228600" indent="-228600" algn="just" fontAlgn="base">
              <a:buFont typeface="+mj-lt"/>
              <a:buAutoNum type="alphaLcParenR"/>
            </a:pPr>
            <a:r>
              <a:rPr lang="sv-FI" sz="1200" dirty="0">
                <a:latin typeface="Glypha LT Std"/>
              </a:rPr>
              <a:t>Ber jag borgenären om mer tid att betala räkningen  </a:t>
            </a:r>
          </a:p>
          <a:p>
            <a:pPr marL="228600" indent="-228600" algn="just" fontAlgn="base">
              <a:buFont typeface="+mj-lt"/>
              <a:buAutoNum type="alphaLcParenR"/>
            </a:pPr>
            <a:r>
              <a:rPr lang="sv-FI" sz="1200" dirty="0">
                <a:latin typeface="Glypha LT Std"/>
              </a:rPr>
              <a:t>Lånar jag pengar av någon  </a:t>
            </a:r>
          </a:p>
          <a:p>
            <a:pPr marL="228600" lvl="0" indent="-228600" algn="just" fontAlgn="base">
              <a:buFont typeface="+mj-lt"/>
              <a:buAutoNum type="alphaLcParenR"/>
            </a:pPr>
            <a:r>
              <a:rPr lang="sv-FI" sz="1200" dirty="0">
                <a:latin typeface="Glypha LT Std"/>
              </a:rPr>
              <a:t>Låter jag skamset bli att betala  </a:t>
            </a:r>
          </a:p>
          <a:p>
            <a:pPr marL="0" indent="0" algn="just" fontAlgn="base">
              <a:buNone/>
            </a:pPr>
            <a:r>
              <a:rPr lang="sv-FI" sz="1200" dirty="0">
                <a:latin typeface="Glypha LT Std"/>
              </a:rPr>
              <a:t>Ledaren berättar: I den här uppgiften finns det många potentiella alternativ, bland vilka B. och C. rekommenderas i första hand. I första hand lönar det sig alltid att be om mer tid för att betala en räkning, men ibland kan det vara okej att låna pengar. Om en räkning inte betalas alls eller inte betalas i tid, blir det i längden dyrt. </a:t>
            </a:r>
          </a:p>
          <a:p>
            <a:pPr marL="0" indent="0" algn="just" fontAlgn="base">
              <a:buNone/>
            </a:pPr>
            <a:endParaRPr lang="fi-FI" sz="1200" dirty="0">
              <a:latin typeface="Glypha LT Std"/>
            </a:endParaRPr>
          </a:p>
          <a:p>
            <a:pPr marL="0" lvl="0" indent="0" algn="just" fontAlgn="base">
              <a:buNone/>
            </a:pPr>
            <a:r>
              <a:rPr lang="sv-FI" sz="1200" b="1" dirty="0">
                <a:latin typeface="Glypha LT Std"/>
              </a:rPr>
              <a:t>2. Vem är borgenär? </a:t>
            </a:r>
          </a:p>
          <a:p>
            <a:pPr marL="228600" indent="-228600" algn="just" fontAlgn="base">
              <a:buFont typeface="+mj-lt"/>
              <a:buAutoNum type="alphaLcParenR"/>
            </a:pPr>
            <a:r>
              <a:rPr lang="sv-FI" sz="1200" dirty="0">
                <a:latin typeface="Glypha LT Std"/>
              </a:rPr>
              <a:t>Staten  </a:t>
            </a:r>
          </a:p>
          <a:p>
            <a:pPr marL="228600" indent="-228600" algn="just" fontAlgn="base">
              <a:buFont typeface="+mj-lt"/>
              <a:buAutoNum type="alphaLcParenR"/>
            </a:pPr>
            <a:r>
              <a:rPr lang="sv-FI" sz="1200" dirty="0">
                <a:latin typeface="Glypha LT Std"/>
              </a:rPr>
              <a:t>Utmätningsmannen  </a:t>
            </a:r>
          </a:p>
          <a:p>
            <a:pPr marL="228600" indent="-228600" algn="just" fontAlgn="base">
              <a:buFont typeface="+mj-lt"/>
              <a:buAutoNum type="alphaLcParenR"/>
            </a:pPr>
            <a:r>
              <a:rPr lang="sv-FI" sz="1200" dirty="0">
                <a:latin typeface="Glypha LT Std"/>
              </a:rPr>
              <a:t>Den som ursprungligen skickade räkningen  </a:t>
            </a:r>
          </a:p>
          <a:p>
            <a:pPr marL="228600" indent="-228600" algn="just" fontAlgn="base">
              <a:buFont typeface="+mj-lt"/>
              <a:buAutoNum type="alphaLcParenR"/>
            </a:pPr>
            <a:r>
              <a:rPr lang="sv-FI" sz="1200" dirty="0">
                <a:latin typeface="Glypha LT Std"/>
              </a:rPr>
              <a:t>Ett inkassoföretag  </a:t>
            </a:r>
          </a:p>
          <a:p>
            <a:pPr marL="0" indent="0" algn="just" fontAlgn="base">
              <a:buNone/>
            </a:pPr>
            <a:r>
              <a:rPr lang="sv-FI" sz="1200" dirty="0">
                <a:latin typeface="Glypha LT Std"/>
              </a:rPr>
              <a:t>Ledaren berättar: Rätt svar är C. borgenären är alltid den som från början har lånat pengar eller erbjudit en tjänst/produkt, det vill säga den som ursprungligen skickade räkningen.</a:t>
            </a:r>
          </a:p>
          <a:p>
            <a:pPr marL="0" indent="0" algn="just" fontAlgn="base">
              <a:buNone/>
            </a:pPr>
            <a:r>
              <a:rPr lang="sv-FI" sz="1200" dirty="0">
                <a:latin typeface="Glypha LT Std"/>
              </a:rPr>
              <a:t> </a:t>
            </a:r>
          </a:p>
          <a:p>
            <a:pPr marL="0" lvl="0" indent="0" algn="just" fontAlgn="base">
              <a:buNone/>
            </a:pPr>
            <a:r>
              <a:rPr lang="sv-FI" sz="1200" b="1" dirty="0">
                <a:latin typeface="Glypha LT Std"/>
              </a:rPr>
              <a:t>3. När uppstår det en anteckning om betalningsstörning? </a:t>
            </a:r>
          </a:p>
          <a:p>
            <a:pPr marL="228600" indent="-228600" algn="just" fontAlgn="base">
              <a:buFont typeface="+mj-lt"/>
              <a:buAutoNum type="alphaLcParenR"/>
            </a:pPr>
            <a:r>
              <a:rPr lang="sv-FI" sz="1200" dirty="0">
                <a:latin typeface="Glypha LT Std"/>
              </a:rPr>
              <a:t>När jag får en betalningspåminnelse  </a:t>
            </a:r>
          </a:p>
          <a:p>
            <a:pPr marL="228600" lvl="0" indent="-228600" algn="just" fontAlgn="base">
              <a:buFont typeface="+mj-lt"/>
              <a:buAutoNum type="alphaLcParenR"/>
            </a:pPr>
            <a:r>
              <a:rPr lang="sv-FI" sz="1200" dirty="0">
                <a:latin typeface="Glypha LT Std"/>
              </a:rPr>
              <a:t>Efter ett brev från ett inkassoföretag  </a:t>
            </a:r>
          </a:p>
          <a:p>
            <a:pPr marL="228600" lvl="0" indent="-228600" algn="just" fontAlgn="base">
              <a:buFont typeface="+mj-lt"/>
              <a:buAutoNum type="alphaLcParenR"/>
            </a:pPr>
            <a:r>
              <a:rPr lang="sv-FI" sz="1200" dirty="0">
                <a:latin typeface="Glypha LT Std"/>
              </a:rPr>
              <a:t>När en räkning har gått till utsökning och jag inte kan betala den  </a:t>
            </a:r>
          </a:p>
          <a:p>
            <a:pPr marL="228600" indent="-228600" algn="just" fontAlgn="base">
              <a:buFont typeface="+mj-lt"/>
              <a:buAutoNum type="alphaLcParenR"/>
            </a:pPr>
            <a:r>
              <a:rPr lang="sv-FI" sz="1200" dirty="0">
                <a:latin typeface="Glypha LT Std"/>
              </a:rPr>
              <a:t>När jag har många obetalda räkningar  </a:t>
            </a:r>
          </a:p>
          <a:p>
            <a:pPr marL="0" indent="0" algn="just" fontAlgn="base">
              <a:buNone/>
            </a:pPr>
            <a:r>
              <a:rPr lang="sv-FI" sz="1200" dirty="0">
                <a:latin typeface="Glypha LT Std"/>
              </a:rPr>
              <a:t> Ledaren berättar: Rätt svar är C.  </a:t>
            </a:r>
          </a:p>
          <a:p>
            <a:pPr marL="0" indent="0" algn="just" fontAlgn="base">
              <a:buNone/>
            </a:pPr>
            <a:endParaRPr lang="fi-FI" sz="1200" dirty="0">
              <a:latin typeface="Glypha LT Std"/>
            </a:endParaRPr>
          </a:p>
          <a:p>
            <a:pPr marL="0" indent="0" algn="just" fontAlgn="base">
              <a:buNone/>
            </a:pPr>
            <a:r>
              <a:rPr lang="sv-FI" sz="1200" dirty="0">
                <a:latin typeface="Glypha LT Std"/>
              </a:rPr>
              <a:t> </a:t>
            </a:r>
            <a:r>
              <a:rPr lang="sv-FI" sz="1200" b="1" dirty="0">
                <a:latin typeface="Glypha LT Std"/>
              </a:rPr>
              <a:t>4. En anteckning om betalningsstörning kan påverka negativt på att:</a:t>
            </a:r>
          </a:p>
          <a:p>
            <a:pPr marL="228600" lvl="0" indent="-228600" algn="just" fontAlgn="base">
              <a:buFont typeface="+mj-lt"/>
              <a:buAutoNum type="alphaLcParenR"/>
            </a:pPr>
            <a:r>
              <a:rPr lang="sv-FI" sz="1200" dirty="0">
                <a:latin typeface="Glypha LT Std"/>
              </a:rPr>
              <a:t>Beviljas studielån  </a:t>
            </a:r>
          </a:p>
          <a:p>
            <a:pPr marL="228600" indent="-228600" algn="just" fontAlgn="base">
              <a:buFont typeface="+mj-lt"/>
              <a:buAutoNum type="alphaLcParenR"/>
            </a:pPr>
            <a:r>
              <a:rPr lang="sv-FI" sz="1200" dirty="0">
                <a:latin typeface="Glypha LT Std"/>
              </a:rPr>
              <a:t>Få bank-id  </a:t>
            </a:r>
          </a:p>
          <a:p>
            <a:pPr marL="228600" indent="-228600" algn="just" fontAlgn="base">
              <a:buFont typeface="+mj-lt"/>
              <a:buAutoNum type="alphaLcParenR"/>
            </a:pPr>
            <a:r>
              <a:rPr lang="sv-FI" sz="1200" dirty="0">
                <a:latin typeface="Glypha LT Std"/>
              </a:rPr>
              <a:t>Få bostad  </a:t>
            </a:r>
          </a:p>
          <a:p>
            <a:pPr marL="228600" lvl="0" indent="-228600" algn="just" fontAlgn="base">
              <a:buFont typeface="+mj-lt"/>
              <a:buAutoNum type="alphaLcParenR"/>
            </a:pPr>
            <a:r>
              <a:rPr lang="sv-FI" sz="1200" dirty="0">
                <a:latin typeface="Glypha LT Std"/>
              </a:rPr>
              <a:t>Få bostadsbidrag  </a:t>
            </a:r>
          </a:p>
          <a:p>
            <a:pPr marL="0" indent="0" algn="just" fontAlgn="base">
              <a:buNone/>
            </a:pPr>
            <a:endParaRPr lang="fi-FI" sz="1200" dirty="0">
              <a:latin typeface="Glypha LT Std"/>
            </a:endParaRPr>
          </a:p>
          <a:p>
            <a:pPr marL="0" indent="0" algn="just">
              <a:buNone/>
            </a:pPr>
            <a:endParaRPr lang="fi-FI" sz="1200" dirty="0">
              <a:latin typeface="Glypha LT Std"/>
            </a:endParaRPr>
          </a:p>
        </p:txBody>
      </p:sp>
      <p:sp>
        <p:nvSpPr>
          <p:cNvPr id="4" name="Dian numeron paikkamerkki 3">
            <a:extLst>
              <a:ext uri="{FF2B5EF4-FFF2-40B4-BE49-F238E27FC236}">
                <a16:creationId xmlns:a16="http://schemas.microsoft.com/office/drawing/2014/main" id="{29B3257E-55BB-4D05-A92B-514C060DF72E}"/>
              </a:ext>
            </a:extLst>
          </p:cNvPr>
          <p:cNvSpPr>
            <a:spLocks noGrp="1"/>
          </p:cNvSpPr>
          <p:nvPr>
            <p:ph type="sldNum" sz="quarter" idx="12"/>
          </p:nvPr>
        </p:nvSpPr>
        <p:spPr/>
        <p:txBody>
          <a:bodyPr/>
          <a:lstStyle/>
          <a:p>
            <a:fld id="{22C224B0-41B2-46A7-A69B-7875EBD4867C}" type="slidenum">
              <a:rPr lang="fi-FI" smtClean="0"/>
              <a:t>5</a:t>
            </a:fld>
            <a:endParaRPr lang="fi-FI"/>
          </a:p>
        </p:txBody>
      </p:sp>
      <p:sp>
        <p:nvSpPr>
          <p:cNvPr id="2" name="Tekstiruutu 1">
            <a:extLst>
              <a:ext uri="{FF2B5EF4-FFF2-40B4-BE49-F238E27FC236}">
                <a16:creationId xmlns:a16="http://schemas.microsoft.com/office/drawing/2014/main" id="{CE13925F-436D-427E-980D-C305A4F1BA8A}"/>
              </a:ext>
            </a:extLst>
          </p:cNvPr>
          <p:cNvSpPr txBox="1"/>
          <p:nvPr/>
        </p:nvSpPr>
        <p:spPr>
          <a:xfrm>
            <a:off x="426243" y="543386"/>
            <a:ext cx="3917157" cy="461665"/>
          </a:xfrm>
          <a:prstGeom prst="rect">
            <a:avLst/>
          </a:prstGeom>
          <a:noFill/>
        </p:spPr>
        <p:txBody>
          <a:bodyPr wrap="square" rtlCol="0">
            <a:spAutoFit/>
          </a:bodyPr>
          <a:lstStyle/>
          <a:p>
            <a:r>
              <a:rPr lang="sv-FI" sz="2400">
                <a:solidFill>
                  <a:schemeClr val="bg1"/>
                </a:solidFill>
              </a:rPr>
              <a:t>Frågesportens frågor:</a:t>
            </a:r>
          </a:p>
        </p:txBody>
      </p:sp>
    </p:spTree>
    <p:extLst>
      <p:ext uri="{BB962C8B-B14F-4D97-AF65-F5344CB8AC3E}">
        <p14:creationId xmlns:p14="http://schemas.microsoft.com/office/powerpoint/2010/main" val="327557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numeron paikkamerkki 1">
            <a:extLst>
              <a:ext uri="{FF2B5EF4-FFF2-40B4-BE49-F238E27FC236}">
                <a16:creationId xmlns:a16="http://schemas.microsoft.com/office/drawing/2014/main" id="{72603179-C88A-4B61-9CF1-305DC15B4362}"/>
              </a:ext>
            </a:extLst>
          </p:cNvPr>
          <p:cNvSpPr>
            <a:spLocks noGrp="1"/>
          </p:cNvSpPr>
          <p:nvPr>
            <p:ph type="sldNum" sz="quarter" idx="12"/>
          </p:nvPr>
        </p:nvSpPr>
        <p:spPr/>
        <p:txBody>
          <a:bodyPr/>
          <a:lstStyle/>
          <a:p>
            <a:fld id="{22C224B0-41B2-46A7-A69B-7875EBD4867C}" type="slidenum">
              <a:rPr lang="fi-FI" smtClean="0"/>
              <a:t>6</a:t>
            </a:fld>
            <a:endParaRPr lang="fi-FI"/>
          </a:p>
        </p:txBody>
      </p:sp>
      <p:sp>
        <p:nvSpPr>
          <p:cNvPr id="3" name="Suorakulmio 2">
            <a:extLst>
              <a:ext uri="{FF2B5EF4-FFF2-40B4-BE49-F238E27FC236}">
                <a16:creationId xmlns:a16="http://schemas.microsoft.com/office/drawing/2014/main" id="{0C2F7CF2-E2EE-4BBF-980A-0BE07C30F6DE}"/>
              </a:ext>
            </a:extLst>
          </p:cNvPr>
          <p:cNvSpPr/>
          <p:nvPr/>
        </p:nvSpPr>
        <p:spPr>
          <a:xfrm>
            <a:off x="419100" y="469899"/>
            <a:ext cx="5829299" cy="4483101"/>
          </a:xfrm>
          <a:prstGeom prst="rect">
            <a:avLst/>
          </a:prstGeom>
        </p:spPr>
        <p:txBody>
          <a:bodyPr wrap="square">
            <a:spAutoFit/>
          </a:bodyPr>
          <a:lstStyle/>
          <a:p>
            <a:pPr algn="just" fontAlgn="base"/>
            <a:r>
              <a:rPr lang="sv-FI" sz="1200">
                <a:latin typeface="Glypha LT Std"/>
              </a:rPr>
              <a:t>  </a:t>
            </a:r>
          </a:p>
          <a:p>
            <a:pPr algn="just" fontAlgn="base"/>
            <a:r>
              <a:rPr lang="sv-FI" sz="1200">
                <a:latin typeface="Glypha LT Std"/>
              </a:rPr>
              <a:t>Ledaren berättar: Rätt svar är A och C. En anteckning om betalningsstörning påverkar inte stöd som samhället betalar. Vissa banker beviljar inte studielån åt personer som har en anteckning om betalningsstörning. </a:t>
            </a:r>
          </a:p>
          <a:p>
            <a:pPr algn="just" fontAlgn="base"/>
            <a:r>
              <a:rPr lang="sv-FI" sz="1200">
                <a:latin typeface="Glypha LT Std"/>
              </a:rPr>
              <a:t> </a:t>
            </a:r>
          </a:p>
          <a:p>
            <a:pPr lvl="0" algn="just" fontAlgn="base"/>
            <a:r>
              <a:rPr lang="sv-FI" sz="1200" b="1">
                <a:latin typeface="Glypha LT Std"/>
              </a:rPr>
              <a:t>5. Vad är idén med en anteckning om betalningsstörning?</a:t>
            </a:r>
          </a:p>
          <a:p>
            <a:pPr algn="just" fontAlgn="base"/>
            <a:r>
              <a:rPr lang="sv-FI" sz="1200" b="1">
                <a:latin typeface="Glypha LT Std"/>
              </a:rPr>
              <a:t> </a:t>
            </a:r>
          </a:p>
          <a:p>
            <a:pPr marL="342900" indent="-342900" algn="just" fontAlgn="base">
              <a:buFont typeface="+mj-lt"/>
              <a:buAutoNum type="alphaLcParenR"/>
            </a:pPr>
            <a:r>
              <a:rPr lang="sv-FI" sz="1200">
                <a:latin typeface="Glypha LT Std"/>
              </a:rPr>
              <a:t>Förhindra brott  </a:t>
            </a:r>
          </a:p>
          <a:p>
            <a:pPr marL="342900" indent="-342900" algn="just" fontAlgn="base">
              <a:buFont typeface="+mj-lt"/>
              <a:buAutoNum type="alphaLcParenR"/>
            </a:pPr>
            <a:r>
              <a:rPr lang="sv-FI" sz="1200">
                <a:latin typeface="Glypha LT Std"/>
              </a:rPr>
              <a:t>Rädda en skuldsatt person från sina skulder  </a:t>
            </a:r>
          </a:p>
          <a:p>
            <a:pPr marL="342900" indent="-342900" algn="just" fontAlgn="base">
              <a:buFont typeface="+mj-lt"/>
              <a:buAutoNum type="alphaLcParenR"/>
            </a:pPr>
            <a:r>
              <a:rPr lang="sv-FI" sz="1200">
                <a:latin typeface="Glypha LT Std"/>
              </a:rPr>
              <a:t>Arbetsgivaren kan reda ut om jag har ekonomiska problem  </a:t>
            </a:r>
          </a:p>
          <a:p>
            <a:pPr marL="342900" indent="-342900" algn="just" fontAlgn="base">
              <a:buFont typeface="+mj-lt"/>
              <a:buAutoNum type="alphaLcParenR"/>
            </a:pPr>
            <a:r>
              <a:rPr lang="sv-FI" sz="1200">
                <a:latin typeface="Glypha LT Std"/>
              </a:rPr>
              <a:t>Förhindra att skuldsättningsproblemet växer  </a:t>
            </a:r>
          </a:p>
          <a:p>
            <a:pPr algn="just" fontAlgn="base"/>
            <a:r>
              <a:rPr lang="sv-FI" sz="1200">
                <a:latin typeface="Glypha LT Std"/>
              </a:rPr>
              <a:t>  </a:t>
            </a:r>
          </a:p>
          <a:p>
            <a:pPr algn="just" fontAlgn="base"/>
            <a:r>
              <a:rPr lang="sv-FI" sz="1200">
                <a:latin typeface="Glypha LT Std"/>
              </a:rPr>
              <a:t>Ledaren berättar: Rätt svar är D. Syftet med en betalningsanmärkning är att stoppa överskuldsättningsspiralen. </a:t>
            </a:r>
          </a:p>
          <a:p>
            <a:pPr algn="just" fontAlgn="base"/>
            <a:r>
              <a:rPr lang="sv-FI" sz="1200">
                <a:latin typeface="Glypha LT Std"/>
              </a:rPr>
              <a:t> </a:t>
            </a:r>
          </a:p>
          <a:p>
            <a:pPr algn="just" fontAlgn="base"/>
            <a:r>
              <a:rPr lang="sv-FI" sz="1200" b="1">
                <a:latin typeface="Glypha LT Std"/>
              </a:rPr>
              <a:t>6. Vilket av dessa är ett inkassoföretag?</a:t>
            </a:r>
          </a:p>
          <a:p>
            <a:pPr algn="just" fontAlgn="base"/>
            <a:r>
              <a:rPr lang="sv-FI" sz="1200" b="1">
                <a:latin typeface="Glypha LT Std"/>
              </a:rPr>
              <a:t> </a:t>
            </a:r>
          </a:p>
          <a:p>
            <a:pPr marL="342900" lvl="0" indent="-342900" algn="just" fontAlgn="base">
              <a:buFont typeface="+mj-lt"/>
              <a:buAutoNum type="alphaLcParenR"/>
            </a:pPr>
            <a:r>
              <a:rPr lang="sv-FI" sz="1200">
                <a:latin typeface="Glypha LT Std"/>
              </a:rPr>
              <a:t>Lowell Finland Ab  </a:t>
            </a:r>
          </a:p>
          <a:p>
            <a:pPr marL="342900" indent="-342900" algn="just" fontAlgn="base">
              <a:buFont typeface="+mj-lt"/>
              <a:buAutoNum type="alphaLcParenR"/>
            </a:pPr>
            <a:r>
              <a:rPr lang="sv-FI" sz="1200">
                <a:latin typeface="Glypha LT Std"/>
              </a:rPr>
              <a:t>Intrum Oy  </a:t>
            </a:r>
          </a:p>
          <a:p>
            <a:pPr marL="342900" indent="-342900" algn="just" fontAlgn="base">
              <a:buFont typeface="+mj-lt"/>
              <a:buAutoNum type="alphaLcParenR"/>
            </a:pPr>
            <a:r>
              <a:rPr lang="sv-FI" sz="1200">
                <a:latin typeface="Glypha LT Std"/>
              </a:rPr>
              <a:t>Perintäritari Oy  </a:t>
            </a:r>
          </a:p>
          <a:p>
            <a:pPr marL="342900" indent="-342900" algn="just" fontAlgn="base">
              <a:buFont typeface="+mj-lt"/>
              <a:buAutoNum type="alphaLcParenR"/>
            </a:pPr>
            <a:r>
              <a:rPr lang="sv-FI" sz="1200">
                <a:latin typeface="Glypha LT Std"/>
              </a:rPr>
              <a:t>Tehoperintä Oy  </a:t>
            </a:r>
          </a:p>
          <a:p>
            <a:pPr algn="just" fontAlgn="base"/>
            <a:r>
              <a:rPr lang="sv-FI" sz="1200">
                <a:latin typeface="Glypha LT Std"/>
              </a:rPr>
              <a:t>  </a:t>
            </a:r>
          </a:p>
          <a:p>
            <a:pPr algn="just" fontAlgn="base"/>
            <a:r>
              <a:rPr lang="sv-FI" sz="1200">
                <a:latin typeface="Glypha LT Std"/>
              </a:rPr>
              <a:t>Ledaren berättar: Alla är rätt. Det finns många inkassoföretag.</a:t>
            </a:r>
          </a:p>
        </p:txBody>
      </p:sp>
      <p:sp>
        <p:nvSpPr>
          <p:cNvPr id="4" name="Suorakulmio 3">
            <a:extLst>
              <a:ext uri="{FF2B5EF4-FFF2-40B4-BE49-F238E27FC236}">
                <a16:creationId xmlns:a16="http://schemas.microsoft.com/office/drawing/2014/main" id="{4B2C3560-0744-4E6D-ACC5-CED716FB99CF}"/>
              </a:ext>
            </a:extLst>
          </p:cNvPr>
          <p:cNvSpPr/>
          <p:nvPr/>
        </p:nvSpPr>
        <p:spPr>
          <a:xfrm>
            <a:off x="0" y="5199293"/>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kstiruutu 4">
            <a:extLst>
              <a:ext uri="{FF2B5EF4-FFF2-40B4-BE49-F238E27FC236}">
                <a16:creationId xmlns:a16="http://schemas.microsoft.com/office/drawing/2014/main" id="{2A5E099C-D0F5-4896-B528-F94911C08DF2}"/>
              </a:ext>
            </a:extLst>
          </p:cNvPr>
          <p:cNvSpPr txBox="1"/>
          <p:nvPr/>
        </p:nvSpPr>
        <p:spPr>
          <a:xfrm>
            <a:off x="546099" y="5282957"/>
            <a:ext cx="4918529" cy="461665"/>
          </a:xfrm>
          <a:prstGeom prst="rect">
            <a:avLst/>
          </a:prstGeom>
          <a:noFill/>
        </p:spPr>
        <p:txBody>
          <a:bodyPr wrap="square" rtlCol="0">
            <a:spAutoFit/>
          </a:bodyPr>
          <a:lstStyle/>
          <a:p>
            <a:r>
              <a:rPr lang="sv-FI" sz="2400">
                <a:solidFill>
                  <a:schemeClr val="bg1"/>
                </a:solidFill>
                <a:latin typeface="Glypha LT Std" panose="02060503030505020204"/>
              </a:rPr>
              <a:t>3. Uppgiftskort: En obetald räkning? </a:t>
            </a:r>
          </a:p>
        </p:txBody>
      </p:sp>
      <p:sp>
        <p:nvSpPr>
          <p:cNvPr id="6" name="Tekstiruutu 5">
            <a:extLst>
              <a:ext uri="{FF2B5EF4-FFF2-40B4-BE49-F238E27FC236}">
                <a16:creationId xmlns:a16="http://schemas.microsoft.com/office/drawing/2014/main" id="{85F6C9FF-BA83-4AE1-AC2D-AF381FF43FFD}"/>
              </a:ext>
            </a:extLst>
          </p:cNvPr>
          <p:cNvSpPr txBox="1"/>
          <p:nvPr/>
        </p:nvSpPr>
        <p:spPr>
          <a:xfrm>
            <a:off x="5384799" y="5282956"/>
            <a:ext cx="1146629" cy="461665"/>
          </a:xfrm>
          <a:prstGeom prst="rect">
            <a:avLst/>
          </a:prstGeom>
          <a:noFill/>
        </p:spPr>
        <p:txBody>
          <a:bodyPr wrap="square" rtlCol="0">
            <a:spAutoFit/>
          </a:bodyPr>
          <a:lstStyle/>
          <a:p>
            <a:r>
              <a:rPr lang="sv-FI" sz="2400">
                <a:solidFill>
                  <a:schemeClr val="bg1"/>
                </a:solidFill>
              </a:rPr>
              <a:t>25 min</a:t>
            </a:r>
          </a:p>
        </p:txBody>
      </p:sp>
      <p:sp>
        <p:nvSpPr>
          <p:cNvPr id="7" name="Suorakulmio 6">
            <a:extLst>
              <a:ext uri="{FF2B5EF4-FFF2-40B4-BE49-F238E27FC236}">
                <a16:creationId xmlns:a16="http://schemas.microsoft.com/office/drawing/2014/main" id="{2736BFD0-C8E3-4A6C-8E1C-5830C5CABAC2}"/>
              </a:ext>
            </a:extLst>
          </p:cNvPr>
          <p:cNvSpPr/>
          <p:nvPr/>
        </p:nvSpPr>
        <p:spPr>
          <a:xfrm>
            <a:off x="165101" y="6196175"/>
            <a:ext cx="6221412" cy="2862322"/>
          </a:xfrm>
          <a:prstGeom prst="rect">
            <a:avLst/>
          </a:prstGeom>
        </p:spPr>
        <p:txBody>
          <a:bodyPr wrap="square">
            <a:spAutoFit/>
          </a:bodyPr>
          <a:lstStyle/>
          <a:p>
            <a:pPr marL="171450" indent="228600" fontAlgn="base">
              <a:spcAft>
                <a:spcPts val="0"/>
              </a:spcAft>
            </a:pPr>
            <a:r>
              <a:rPr lang="sv-FI" sz="1200" b="1">
                <a:latin typeface="Glypha LT Std" panose="02060503030505020204"/>
                <a:ea typeface="Times New Roman" panose="02020603050405020304" pitchFamily="18" charset="0"/>
              </a:rPr>
              <a:t>Diorna 4–7</a:t>
            </a:r>
          </a:p>
          <a:p>
            <a:pPr marL="171450" fontAlgn="base">
              <a:spcAft>
                <a:spcPts val="0"/>
              </a:spcAft>
            </a:pPr>
            <a:r>
              <a:rPr lang="sv-FI" sz="1200">
                <a:latin typeface="Glypha LT Std" panose="02060503030505020204"/>
                <a:ea typeface="Times New Roman" panose="02020603050405020304" pitchFamily="18" charset="0"/>
              </a:rPr>
              <a:t> </a:t>
            </a:r>
          </a:p>
          <a:p>
            <a:pPr marL="400050" fontAlgn="base">
              <a:spcAft>
                <a:spcPts val="0"/>
              </a:spcAft>
            </a:pPr>
            <a:r>
              <a:rPr lang="sv-FI" sz="1200">
                <a:latin typeface="Glypha LT Std" panose="02060503030505020204"/>
                <a:ea typeface="Times New Roman" panose="02020603050405020304" pitchFamily="18" charset="0"/>
              </a:rPr>
              <a:t>Deltagarna blir med hjälp av uppgiftskorten bekanta med skuldsättningsprocessen och hur man får en anteckning om betalningsstörning. Samtidigt får de kunskap om vad en anteckning om betalningsstörning i kreditupplysningen påverkar, och hur och när en anteckning om betalningsstörning kan förhindras.</a:t>
            </a:r>
          </a:p>
          <a:p>
            <a:pPr marL="400050" fontAlgn="base">
              <a:spcAft>
                <a:spcPts val="0"/>
              </a:spcAft>
            </a:pPr>
            <a:r>
              <a:rPr lang="sv-FI" sz="1200">
                <a:latin typeface="Glypha LT Std" panose="02060503030505020204"/>
                <a:ea typeface="Times New Roman" panose="02020603050405020304" pitchFamily="18" charset="0"/>
              </a:rPr>
              <a:t> </a:t>
            </a:r>
          </a:p>
          <a:p>
            <a:pPr marL="400050" fontAlgn="base">
              <a:spcAft>
                <a:spcPts val="0"/>
              </a:spcAft>
            </a:pPr>
            <a:r>
              <a:rPr lang="sv-FI" sz="1200">
                <a:latin typeface="Glypha LT Std" panose="02060503030505020204"/>
                <a:ea typeface="Times New Roman" panose="02020603050405020304" pitchFamily="18" charset="0"/>
              </a:rPr>
              <a:t>För detta behövs: begreppskorten och förklaringarna samt Rädda situationen!-korten. </a:t>
            </a:r>
          </a:p>
          <a:p>
            <a:pPr marL="400050" fontAlgn="base">
              <a:spcAft>
                <a:spcPts val="0"/>
              </a:spcAft>
            </a:pPr>
            <a:r>
              <a:rPr lang="sv-FI" sz="1200">
                <a:latin typeface="Glypha LT Std" panose="02060503030505020204"/>
                <a:ea typeface="Times New Roman" panose="02020603050405020304" pitchFamily="18" charset="0"/>
              </a:rPr>
              <a:t> </a:t>
            </a:r>
          </a:p>
          <a:p>
            <a:pPr marL="400050" fontAlgn="base">
              <a:spcAft>
                <a:spcPts val="0"/>
              </a:spcAft>
            </a:pPr>
            <a:r>
              <a:rPr lang="sv-FI" sz="1200">
                <a:latin typeface="Glypha LT Std" panose="02060503030505020204"/>
                <a:ea typeface="Times New Roman" panose="02020603050405020304" pitchFamily="18" charset="0"/>
              </a:rPr>
              <a:t>Skeden: </a:t>
            </a:r>
          </a:p>
          <a:p>
            <a:pPr marL="400050" fontAlgn="base">
              <a:spcAft>
                <a:spcPts val="0"/>
              </a:spcAft>
            </a:pPr>
            <a:r>
              <a:rPr lang="sv-FI" sz="1200">
                <a:latin typeface="Glypha LT Std" panose="02060503030505020204"/>
                <a:ea typeface="Times New Roman" panose="02020603050405020304" pitchFamily="18" charset="0"/>
              </a:rPr>
              <a:t> </a:t>
            </a:r>
          </a:p>
          <a:p>
            <a:pPr marL="685800" lvl="1" indent="-228600" fontAlgn="base">
              <a:buFont typeface="+mj-lt"/>
              <a:buAutoNum type="arabicPeriod"/>
              <a:tabLst>
                <a:tab pos="628650" algn="l"/>
              </a:tabLst>
            </a:pPr>
            <a:r>
              <a:rPr lang="sv-FI" sz="1200">
                <a:latin typeface="Glypha LT Std" panose="02060503030505020204"/>
                <a:ea typeface="Times New Roman" panose="02020603050405020304" pitchFamily="18" charset="0"/>
              </a:rPr>
              <a:t>Indelning i grupper. </a:t>
            </a:r>
          </a:p>
          <a:p>
            <a:pPr marL="685800" lvl="1" indent="-228600" fontAlgn="base">
              <a:buFont typeface="+mj-lt"/>
              <a:buAutoNum type="arabicPeriod"/>
              <a:tabLst>
                <a:tab pos="628650" algn="l"/>
              </a:tabLst>
            </a:pPr>
            <a:r>
              <a:rPr lang="sv-FI" sz="1200">
                <a:latin typeface="Glypha LT Std" panose="02060503030505020204"/>
                <a:ea typeface="Times New Roman" panose="02020603050405020304" pitchFamily="18" charset="0"/>
              </a:rPr>
              <a:t>Ledaren delar ut begreppskorten och förklaringskorten. Grupperna har tre minuter på sig att kombinera begreppen och förklaringarna. När grupperna är klara, går man tillsammans igenom vilka som hör ihop.</a:t>
            </a:r>
          </a:p>
        </p:txBody>
      </p:sp>
    </p:spTree>
    <p:extLst>
      <p:ext uri="{BB962C8B-B14F-4D97-AF65-F5344CB8AC3E}">
        <p14:creationId xmlns:p14="http://schemas.microsoft.com/office/powerpoint/2010/main" val="184628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579120" y="716280"/>
            <a:ext cx="5638800" cy="2123658"/>
          </a:xfrm>
          <a:prstGeom prst="rect">
            <a:avLst/>
          </a:prstGeom>
        </p:spPr>
        <p:txBody>
          <a:bodyPr wrap="square">
            <a:spAutoFit/>
          </a:bodyPr>
          <a:lstStyle/>
          <a:p>
            <a:pPr marL="685800" lvl="1" indent="-228600" fontAlgn="base">
              <a:buFont typeface="+mj-lt"/>
              <a:buAutoNum type="arabicPeriod" startAt="3"/>
              <a:tabLst>
                <a:tab pos="628650" algn="l"/>
              </a:tabLst>
            </a:pPr>
            <a:r>
              <a:rPr lang="sv-FI" sz="1200">
                <a:latin typeface="Calibri" panose="020F0502020204030204" pitchFamily="34" charset="0"/>
                <a:ea typeface="Times New Roman" panose="02020603050405020304" pitchFamily="18" charset="0"/>
              </a:rPr>
              <a:t>Ledaren ber grupperna placera begreppen på tidslinjen. Vad händer och i vilken ordning? Grupperna har tre minuter på sig. När grupperna är klara, går man tillsammans igenom den rätta tidsordningen.</a:t>
            </a:r>
          </a:p>
          <a:p>
            <a:pPr marL="685800" lvl="1" indent="-228600" fontAlgn="base">
              <a:buFont typeface="+mj-lt"/>
              <a:buAutoNum type="arabicPeriod" startAt="3"/>
              <a:tabLst>
                <a:tab pos="628650" algn="l"/>
              </a:tabLst>
            </a:pPr>
            <a:r>
              <a:rPr lang="sv-FI" sz="1200">
                <a:latin typeface="Calibri" panose="020F0502020204030204" pitchFamily="34" charset="0"/>
                <a:ea typeface="Times New Roman" panose="02020603050405020304" pitchFamily="18" charset="0"/>
              </a:rPr>
              <a:t>Ledaren delar ut fyra Rädda situationen-kort åt varje grupp. Grupperna har en minut på sig att fundera över var de skulle kunna placeras på tidslinjen. När grupperna är klara, går man igenom situationer när det lönar sig att kontakta borgenären för att komma överens om betalning innan situationen blir värre.  </a:t>
            </a:r>
          </a:p>
          <a:p>
            <a:pPr marL="685800" lvl="1" indent="-228600" fontAlgn="base">
              <a:buFont typeface="+mj-lt"/>
              <a:buAutoNum type="arabicPeriod" startAt="3"/>
              <a:tabLst>
                <a:tab pos="628650" algn="l"/>
              </a:tabLst>
            </a:pPr>
            <a:r>
              <a:rPr lang="sv-FI" sz="1200">
                <a:latin typeface="Calibri" panose="020F0502020204030204" pitchFamily="34" charset="0"/>
                <a:ea typeface="Times New Roman" panose="02020603050405020304" pitchFamily="18" charset="0"/>
              </a:rPr>
              <a:t>Till slut samlas alla uppgiftskort in.  </a:t>
            </a:r>
          </a:p>
          <a:p>
            <a:pPr fontAlgn="base">
              <a:spcAft>
                <a:spcPts val="0"/>
              </a:spcAft>
            </a:pPr>
            <a:r>
              <a:rPr lang="sv-FI" sz="1200">
                <a:latin typeface="Calibri" panose="020F0502020204030204" pitchFamily="34" charset="0"/>
                <a:ea typeface="Times New Roman" panose="02020603050405020304" pitchFamily="18" charset="0"/>
              </a:rPr>
              <a:t> </a:t>
            </a:r>
          </a:p>
          <a:p>
            <a:r>
              <a:rPr lang="sv-FI" sz="1200">
                <a:latin typeface="Calibri" panose="020F0502020204030204" pitchFamily="34" charset="0"/>
                <a:ea typeface="Calibri" panose="020F0502020204030204" pitchFamily="34" charset="0"/>
                <a:cs typeface="Times New Roman" panose="02020603050405020304" pitchFamily="18" charset="0"/>
              </a:rPr>
              <a:t>Rätt svar på alla punkter finns i Power Point-presentationen, dia 7. Förklaringskorten är märkta med siffror och det rätta begreppet finns också på dia 7.</a:t>
            </a:r>
          </a:p>
        </p:txBody>
      </p:sp>
      <p:sp>
        <p:nvSpPr>
          <p:cNvPr id="9" name="Suorakulmio 8">
            <a:extLst>
              <a:ext uri="{FF2B5EF4-FFF2-40B4-BE49-F238E27FC236}">
                <a16:creationId xmlns:a16="http://schemas.microsoft.com/office/drawing/2014/main" id="{0714E82C-93E2-43FC-BBA6-99149AA2B5E6}"/>
              </a:ext>
            </a:extLst>
          </p:cNvPr>
          <p:cNvSpPr/>
          <p:nvPr/>
        </p:nvSpPr>
        <p:spPr>
          <a:xfrm>
            <a:off x="0" y="3827678"/>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xt Box 7">
            <a:extLst>
              <a:ext uri="{FF2B5EF4-FFF2-40B4-BE49-F238E27FC236}">
                <a16:creationId xmlns:a16="http://schemas.microsoft.com/office/drawing/2014/main" id="{71447E9B-1C45-4609-9996-C0593B55DD7D}"/>
              </a:ext>
            </a:extLst>
          </p:cNvPr>
          <p:cNvSpPr txBox="1">
            <a:spLocks noChangeArrowheads="1"/>
          </p:cNvSpPr>
          <p:nvPr/>
        </p:nvSpPr>
        <p:spPr bwMode="auto">
          <a:xfrm>
            <a:off x="79819" y="3914273"/>
            <a:ext cx="4097392" cy="52054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a:solidFill>
                  <a:schemeClr val="bg1"/>
                </a:solidFill>
                <a:latin typeface="Glypha LT Std" panose="02060503030505020204"/>
              </a:rPr>
              <a:t>4. Vem ska jag be om hjälp?</a:t>
            </a:r>
          </a:p>
        </p:txBody>
      </p:sp>
      <p:sp>
        <p:nvSpPr>
          <p:cNvPr id="11" name="Text Box 7">
            <a:extLst>
              <a:ext uri="{FF2B5EF4-FFF2-40B4-BE49-F238E27FC236}">
                <a16:creationId xmlns:a16="http://schemas.microsoft.com/office/drawing/2014/main" id="{4ABDA0CD-0A07-4511-B5E8-C89E636D8743}"/>
              </a:ext>
            </a:extLst>
          </p:cNvPr>
          <p:cNvSpPr txBox="1">
            <a:spLocks noChangeArrowheads="1"/>
          </p:cNvSpPr>
          <p:nvPr/>
        </p:nvSpPr>
        <p:spPr bwMode="auto">
          <a:xfrm>
            <a:off x="4177211" y="3866493"/>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5</a:t>
            </a:r>
            <a:r>
              <a:rPr kumimoji="0" lang="sv-FI" sz="2400" i="0" u="none" strike="noStrike" cap="none" normalizeH="0" baseline="0">
                <a:ln>
                  <a:noFill/>
                </a:ln>
                <a:solidFill>
                  <a:schemeClr val="bg1"/>
                </a:solidFill>
                <a:latin typeface="Glypha LT Std" panose="02060503030505020204" pitchFamily="18" charset="0"/>
              </a:rPr>
              <a:t> min</a:t>
            </a:r>
          </a:p>
        </p:txBody>
      </p:sp>
      <p:sp>
        <p:nvSpPr>
          <p:cNvPr id="12" name="Suorakulmio 11">
            <a:extLst>
              <a:ext uri="{FF2B5EF4-FFF2-40B4-BE49-F238E27FC236}">
                <a16:creationId xmlns:a16="http://schemas.microsoft.com/office/drawing/2014/main" id="{548BF031-B547-4F66-901F-1A74E6E15DBF}"/>
              </a:ext>
            </a:extLst>
          </p:cNvPr>
          <p:cNvSpPr/>
          <p:nvPr/>
        </p:nvSpPr>
        <p:spPr>
          <a:xfrm>
            <a:off x="579120" y="4800600"/>
            <a:ext cx="5807393" cy="3416320"/>
          </a:xfrm>
          <a:prstGeom prst="rect">
            <a:avLst/>
          </a:prstGeom>
        </p:spPr>
        <p:txBody>
          <a:bodyPr wrap="square">
            <a:spAutoFit/>
          </a:bodyPr>
          <a:lstStyle/>
          <a:p>
            <a:r>
              <a:rPr lang="sv-FI" sz="1200" b="1">
                <a:latin typeface="Glypha LT Std" panose="02060503030505020204"/>
              </a:rPr>
              <a:t>Dia 8</a:t>
            </a:r>
          </a:p>
          <a:p>
            <a:r>
              <a:rPr lang="sv-FI" sz="1200" b="1">
                <a:latin typeface="Glypha LT Std" panose="02060503030505020204"/>
              </a:rPr>
              <a:t> </a:t>
            </a:r>
          </a:p>
          <a:p>
            <a:r>
              <a:rPr lang="sv-FI" sz="1200">
                <a:latin typeface="Glypha LT Std" panose="02060503030505020204"/>
              </a:rPr>
              <a:t>Syftet med uppgiften är att väcka till att fundera över om man har någon eller några instanser i sitt liv som hjälper vid behov.</a:t>
            </a:r>
          </a:p>
          <a:p>
            <a:r>
              <a:rPr lang="sv-FI" sz="1200" b="1">
                <a:latin typeface="Glypha LT Std" panose="02060503030505020204"/>
              </a:rPr>
              <a:t> </a:t>
            </a:r>
          </a:p>
          <a:p>
            <a:r>
              <a:rPr lang="sv-FI" sz="1200">
                <a:latin typeface="Glypha LT Std" panose="02060503030505020204"/>
              </a:rPr>
              <a:t>För detta behövs: små post-it-lappar, pennor </a:t>
            </a:r>
          </a:p>
          <a:p>
            <a:r>
              <a:rPr lang="sv-FI" sz="1200">
                <a:latin typeface="Glypha LT Std" panose="02060503030505020204"/>
              </a:rPr>
              <a:t> </a:t>
            </a:r>
          </a:p>
          <a:p>
            <a:r>
              <a:rPr lang="sv-FI" sz="1200">
                <a:latin typeface="Glypha LT Std" panose="02060503030505020204"/>
              </a:rPr>
              <a:t>Skeden:</a:t>
            </a:r>
          </a:p>
          <a:p>
            <a:r>
              <a:rPr lang="sv-FI" sz="1200">
                <a:latin typeface="Glypha LT Std" panose="02060503030505020204"/>
              </a:rPr>
              <a:t> </a:t>
            </a:r>
          </a:p>
          <a:p>
            <a:pPr marL="228600" lvl="0" indent="-228600">
              <a:buFont typeface="+mj-lt"/>
              <a:buAutoNum type="arabicPeriod"/>
            </a:pPr>
            <a:r>
              <a:rPr lang="sv-FI" sz="1200">
                <a:latin typeface="Glypha LT Std" panose="02060503030505020204"/>
              </a:rPr>
              <a:t>Ledaren ber varje deltagare att ta en post-it-lapp, fundera en stund tyst för sig själv och sedan skriva på lappen vilken person eller instans hen skulle kunna be om hjälp vid ekonomiska bekymmer. Man måste inte skriva en persons namn på lappen om man inte vill, t.ex. ”syster” räcker. </a:t>
            </a:r>
          </a:p>
          <a:p>
            <a:pPr marL="228600" lvl="0" indent="-228600">
              <a:buFont typeface="+mj-lt"/>
              <a:buAutoNum type="arabicPeriod"/>
            </a:pPr>
            <a:r>
              <a:rPr lang="sv-FI" sz="1200">
                <a:latin typeface="Glypha LT Std" panose="02060503030505020204"/>
              </a:rPr>
              <a:t>Instruera var och en att fästa sin lapp på väggen. </a:t>
            </a:r>
          </a:p>
          <a:p>
            <a:pPr marL="228600" lvl="0" indent="-228600">
              <a:buFont typeface="+mj-lt"/>
              <a:buAutoNum type="arabicPeriod"/>
            </a:pPr>
            <a:r>
              <a:rPr lang="sv-FI" sz="1200">
                <a:latin typeface="Glypha LT Std" panose="02060503030505020204"/>
              </a:rPr>
              <a:t>Ledaren går igenom lapparna och/eller kommenterar svaren kort. Obs! Det lönar sig att gå igenom svaren både med humor och sensitivitet. Om någon har svarat t.ex. ”jag vet inte” eller ”ingen”, diskutera tillsammans varifrån man skulle kunna få hjälp.</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7</a:t>
            </a:fld>
            <a:endParaRPr lang="fi-FI"/>
          </a:p>
        </p:txBody>
      </p:sp>
    </p:spTree>
    <p:extLst>
      <p:ext uri="{BB962C8B-B14F-4D97-AF65-F5344CB8AC3E}">
        <p14:creationId xmlns:p14="http://schemas.microsoft.com/office/powerpoint/2010/main" val="4062887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488004" y="1333095"/>
            <a:ext cx="5740953" cy="7848302"/>
          </a:xfrm>
          <a:prstGeom prst="rect">
            <a:avLst/>
          </a:prstGeom>
        </p:spPr>
        <p:txBody>
          <a:bodyPr wrap="square">
            <a:spAutoFit/>
          </a:bodyPr>
          <a:lstStyle/>
          <a:p>
            <a:r>
              <a:rPr lang="sv-FI" sz="1200" b="1">
                <a:latin typeface="Glypha LT Std" panose="02060503030505020204"/>
              </a:rPr>
              <a:t>Diorna 9–10</a:t>
            </a:r>
          </a:p>
          <a:p>
            <a:r>
              <a:rPr lang="sv-FI" sz="1200" b="1">
                <a:latin typeface="Glypha LT Std" panose="02060503030505020204"/>
              </a:rPr>
              <a:t> </a:t>
            </a:r>
          </a:p>
          <a:p>
            <a:r>
              <a:rPr lang="sv-FI" sz="1200">
                <a:latin typeface="Glypha LT Std" panose="02060503030505020204"/>
              </a:rPr>
              <a:t>Ekonomiska problem hänger ofta också ihop med ångestfyllda känslor, såsom skam, sorg, rädsla, ilska eller mindervärdighet. För att undvika dem vågar vi inte alltid be om hjälp i tillräckligt god tid. Det är viktigt att förstå att också tråkiga känslor är vanliga, och de kan inte förhindras, men trots dem måste man agera och be om hjälp. Syftet med följande uppgift är att få deltagarna att fundera över hur ekonomiska problem känns.</a:t>
            </a:r>
          </a:p>
          <a:p>
            <a:r>
              <a:rPr lang="sv-FI" sz="1200">
                <a:latin typeface="Glypha LT Std" panose="02060503030505020204"/>
              </a:rPr>
              <a:t> </a:t>
            </a:r>
          </a:p>
          <a:p>
            <a:r>
              <a:rPr lang="sv-FI" sz="1200">
                <a:latin typeface="Glypha LT Std" panose="02060503030505020204"/>
              </a:rPr>
              <a:t>Obs! Att få igång diskussionen kan (beroende på gruppen) kräva att ledaren ställer frågor och väcker. Det lönar sig att förbereda sig på det här genom att till exempel på förhand fundera över exempelsvar.</a:t>
            </a:r>
          </a:p>
          <a:p>
            <a:r>
              <a:rPr lang="sv-FI" sz="1200">
                <a:latin typeface="Glypha LT Std" panose="02060503030505020204"/>
              </a:rPr>
              <a:t> </a:t>
            </a:r>
          </a:p>
          <a:p>
            <a:r>
              <a:rPr lang="sv-FI" sz="1200">
                <a:latin typeface="Glypha LT Std" panose="02060503030505020204"/>
              </a:rPr>
              <a:t>För detta behövs: Pennor och papper (A4) för varje par</a:t>
            </a:r>
          </a:p>
          <a:p>
            <a:r>
              <a:rPr lang="sv-FI" sz="1200">
                <a:latin typeface="Glypha LT Std" panose="02060503030505020204"/>
              </a:rPr>
              <a:t> </a:t>
            </a:r>
          </a:p>
          <a:p>
            <a:r>
              <a:rPr lang="sv-FI" sz="1200">
                <a:latin typeface="Glypha LT Std" panose="02060503030505020204"/>
              </a:rPr>
              <a:t>Skeden:</a:t>
            </a:r>
          </a:p>
          <a:p>
            <a:r>
              <a:rPr lang="sv-FI" sz="1200">
                <a:latin typeface="Glypha LT Std" panose="02060503030505020204"/>
              </a:rPr>
              <a:t> </a:t>
            </a:r>
          </a:p>
          <a:p>
            <a:pPr marL="228600" indent="-228600">
              <a:buFont typeface="+mj-lt"/>
              <a:buAutoNum type="arabicPeriod"/>
            </a:pPr>
            <a:r>
              <a:rPr lang="sv-FI" sz="1200">
                <a:latin typeface="Glypha LT Std" panose="02060503030505020204"/>
              </a:rPr>
              <a:t>Deltagarna delas in i par (också grupper på tre personer fungerar). </a:t>
            </a:r>
          </a:p>
          <a:p>
            <a:pPr marL="228600" indent="-228600">
              <a:buFont typeface="+mj-lt"/>
              <a:buAutoNum type="arabicPeriod"/>
            </a:pPr>
            <a:r>
              <a:rPr lang="sv-FI" sz="1200">
                <a:latin typeface="Glypha LT Std" panose="02060503030505020204"/>
              </a:rPr>
              <a:t>Se på sidan 9 i Power Point-presentationen och läs texten på den (och nedan). Ledaren kan också berätta om den med egna ord. </a:t>
            </a:r>
          </a:p>
          <a:p>
            <a:r>
              <a:rPr lang="sv-FI" sz="1200">
                <a:latin typeface="Glypha LT Std" panose="02060503030505020204"/>
              </a:rPr>
              <a:t> </a:t>
            </a:r>
          </a:p>
          <a:p>
            <a:r>
              <a:rPr lang="sv-FI" sz="1200">
                <a:latin typeface="Glypha LT Std" panose="02060503030505020204"/>
              </a:rPr>
              <a:t>”Du är student och bor i en hyreslägenhet. Dina inkomster är så små att ditt konto är tomt när du har betalat hyran och handlat. Dessutom borde el-, telefon- och försäkringsräkningarna betalas. Du har låtit bli att betala några räkningar eller betalat dem för sent, och du vågar inte öppna </a:t>
            </a:r>
          </a:p>
          <a:p>
            <a:pPr fontAlgn="base"/>
            <a:r>
              <a:rPr lang="sv-FI" sz="1200">
                <a:latin typeface="Glypha LT Std" panose="02060503030505020204"/>
              </a:rPr>
              <a:t>brev som trillar genom brevinkastet. Du försöker låta bli att tänka på saken och fortsätta leva som vanligt.​​​”</a:t>
            </a:r>
          </a:p>
          <a:p>
            <a:r>
              <a:rPr lang="sv-FI" sz="1200">
                <a:latin typeface="Glypha LT Std" panose="02060503030505020204"/>
              </a:rPr>
              <a:t> </a:t>
            </a:r>
          </a:p>
          <a:p>
            <a:endParaRPr lang="fi-FI" sz="1200" dirty="0">
              <a:latin typeface="Glypha LT Std" panose="02060503030505020204"/>
            </a:endParaRPr>
          </a:p>
          <a:p>
            <a:pPr marL="228600" indent="-228600">
              <a:buFont typeface="+mj-lt"/>
              <a:buAutoNum type="arabicPeriod" startAt="3"/>
            </a:pPr>
            <a:r>
              <a:rPr lang="sv-FI" sz="1200">
                <a:latin typeface="Glypha LT Std" panose="02060503030505020204"/>
              </a:rPr>
              <a:t>Instruera paren att tillsammans fundera över hurdana känslor och tankar som väcks i situationen (dia 10).  Det finns inga rätta eller fel svar. Ledaren uppmuntrar vid behov genom att ge exempel: ”Skulle du tänka dig att du är sorgsen/förbryllad/besviken i den här situationen? Varför/varför inte?” eller ”En eventuell tanke skulle kunna vara: jag är rädd att alla snart får veta att jag är pank.”</a:t>
            </a:r>
          </a:p>
          <a:p>
            <a:pPr marL="228600" indent="-228600">
              <a:buFont typeface="+mj-lt"/>
              <a:buAutoNum type="arabicPeriod" startAt="3"/>
            </a:pPr>
            <a:endParaRPr lang="fi-FI" sz="1200" dirty="0">
              <a:latin typeface="Glypha LT Std" panose="02060503030505020204"/>
            </a:endParaRPr>
          </a:p>
          <a:p>
            <a:pPr marL="228600" indent="-228600">
              <a:buFont typeface="+mj-lt"/>
              <a:buAutoNum type="arabicPeriod" startAt="3"/>
            </a:pPr>
            <a:r>
              <a:rPr lang="sv-FI" sz="1200">
                <a:latin typeface="Glypha LT Std" panose="02060503030505020204"/>
              </a:rPr>
              <a:t>Ledaren ber paren att skriva ner på papper (minst) fem olika känslor eller tankar. Ledaren kan gå runt och hjälpa paren i diskussionen vid behov. </a:t>
            </a:r>
          </a:p>
          <a:p>
            <a:pPr marL="228600" indent="-228600">
              <a:buFont typeface="+mj-lt"/>
              <a:buAutoNum type="arabicPeriod" startAt="3"/>
            </a:pPr>
            <a:endParaRPr lang="fi-FI" sz="1200" dirty="0">
              <a:latin typeface="Glypha LT Std" panose="02060503030505020204"/>
            </a:endParaRPr>
          </a:p>
          <a:p>
            <a:pPr marL="228600" indent="-228600">
              <a:buFont typeface="+mj-lt"/>
              <a:buAutoNum type="arabicPeriod" startAt="3"/>
            </a:pPr>
            <a:r>
              <a:rPr lang="sv-FI" sz="1200">
                <a:latin typeface="Glypha LT Std" panose="02060503030505020204"/>
              </a:rPr>
              <a:t>Genomgång: Gå igenom med hela gruppen hurdana svar ni fick. Skiljde sig svaren från varandra? Hur var det att försöka sätta sig in i exempelpersonens situation? Var det lätt/svårt att hitta på svar? Vad tror du det beror på?</a:t>
            </a:r>
          </a:p>
          <a:p>
            <a:endParaRPr lang="fi-FI" sz="1200" dirty="0">
              <a:latin typeface="Glypha LT Std" panose="02060503030505020204"/>
            </a:endParaRPr>
          </a:p>
          <a:p>
            <a:endParaRPr lang="fi-FI" sz="1200" dirty="0">
              <a:latin typeface="Glypha LT Std" panose="02060503030505020204"/>
              <a:ea typeface="Calibri" panose="020F0502020204030204" pitchFamily="34" charset="0"/>
              <a:cs typeface="Times New Roman" panose="02020603050405020304" pitchFamily="18" charset="0"/>
            </a:endParaRPr>
          </a:p>
        </p:txBody>
      </p:sp>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488004" y="296545"/>
            <a:ext cx="4830755" cy="54169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a:solidFill>
                  <a:schemeClr val="bg1"/>
                </a:solidFill>
              </a:rPr>
              <a:t>5. Diskussionsövning i par </a:t>
            </a:r>
          </a:p>
        </p:txBody>
      </p:sp>
      <p:sp>
        <p:nvSpPr>
          <p:cNvPr id="7" name="Text Box 7">
            <a:extLst>
              <a:ext uri="{FF2B5EF4-FFF2-40B4-BE49-F238E27FC236}">
                <a16:creationId xmlns:a16="http://schemas.microsoft.com/office/drawing/2014/main" id="{2A693D43-BAFF-4058-B9A8-1DDB0C0FA49D}"/>
              </a:ext>
            </a:extLst>
          </p:cNvPr>
          <p:cNvSpPr txBox="1">
            <a:spLocks noChangeArrowheads="1"/>
          </p:cNvSpPr>
          <p:nvPr/>
        </p:nvSpPr>
        <p:spPr bwMode="auto">
          <a:xfrm>
            <a:off x="4585397" y="296545"/>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400">
                <a:solidFill>
                  <a:schemeClr val="bg1"/>
                </a:solidFill>
                <a:latin typeface="Glypha LT Std" panose="02060503030505020204" pitchFamily="18" charset="0"/>
              </a:rPr>
              <a:t>7</a:t>
            </a:r>
            <a:r>
              <a:rPr kumimoji="0" lang="sv-FI" sz="2400" i="0" u="none" strike="noStrike" cap="none" normalizeH="0" baseline="0">
                <a:ln>
                  <a:noFill/>
                </a:ln>
                <a:solidFill>
                  <a:schemeClr val="bg1"/>
                </a:solidFill>
                <a:latin typeface="Glypha LT Std" panose="02060503030505020204" pitchFamily="18" charset="0"/>
              </a:rPr>
              <a:t> min</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8</a:t>
            </a:fld>
            <a:endParaRPr lang="fi-FI"/>
          </a:p>
        </p:txBody>
      </p:sp>
    </p:spTree>
    <p:extLst>
      <p:ext uri="{BB962C8B-B14F-4D97-AF65-F5344CB8AC3E}">
        <p14:creationId xmlns:p14="http://schemas.microsoft.com/office/powerpoint/2010/main" val="82067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78CCC6FD-A13A-45C9-8FD2-E51957466362}"/>
              </a:ext>
            </a:extLst>
          </p:cNvPr>
          <p:cNvSpPr/>
          <p:nvPr/>
        </p:nvSpPr>
        <p:spPr>
          <a:xfrm>
            <a:off x="396237" y="1202342"/>
            <a:ext cx="6169675" cy="3051220"/>
          </a:xfrm>
          <a:prstGeom prst="rect">
            <a:avLst/>
          </a:prstGeom>
        </p:spPr>
        <p:txBody>
          <a:bodyPr wrap="square">
            <a:spAutoFit/>
          </a:bodyPr>
          <a:lstStyle/>
          <a:p>
            <a:r>
              <a:rPr lang="sv-FI" sz="1200" b="1" dirty="0">
                <a:latin typeface="Glypha LT Std" panose="02060503030505020204"/>
              </a:rPr>
              <a:t>Diorna 11–12</a:t>
            </a:r>
          </a:p>
          <a:p>
            <a:r>
              <a:rPr lang="sv-FI" sz="1200" b="1" dirty="0">
                <a:latin typeface="Glypha LT Std" panose="02060503030505020204"/>
              </a:rPr>
              <a:t> </a:t>
            </a:r>
          </a:p>
          <a:p>
            <a:r>
              <a:rPr lang="sv-FI" sz="1200" dirty="0">
                <a:latin typeface="Glypha LT Std" panose="02060503030505020204"/>
              </a:rPr>
              <a:t>I den här uppgiften väcks diskussion om olika sätt att hjälpa samt om att beakta hjälparens egna psykiska och ekonomiska resurser.</a:t>
            </a:r>
          </a:p>
          <a:p>
            <a:r>
              <a:rPr lang="sv-FI" sz="1200" b="1" dirty="0">
                <a:latin typeface="Glypha LT Std" panose="02060503030505020204"/>
              </a:rPr>
              <a:t> </a:t>
            </a:r>
          </a:p>
          <a:p>
            <a:r>
              <a:rPr lang="sv-FI" sz="1200" dirty="0">
                <a:latin typeface="Glypha LT Std" panose="02060503030505020204"/>
              </a:rPr>
              <a:t>Skeden:</a:t>
            </a:r>
          </a:p>
          <a:p>
            <a:r>
              <a:rPr lang="sv-FI" sz="1200" dirty="0">
                <a:latin typeface="Glypha LT Std" panose="02060503030505020204"/>
              </a:rPr>
              <a:t>1.  Deltagarna återvänder till grupperna. </a:t>
            </a:r>
          </a:p>
          <a:p>
            <a:r>
              <a:rPr lang="sv-FI" sz="1200" dirty="0">
                <a:latin typeface="Glypha LT Std" panose="02060503030505020204"/>
              </a:rPr>
              <a:t>2.  Läs stycket MILO på sidan 11 i presentationen.</a:t>
            </a:r>
          </a:p>
          <a:p>
            <a:r>
              <a:rPr lang="sv-FI" sz="1200" dirty="0">
                <a:latin typeface="Glypha LT Std" panose="02060503030505020204"/>
              </a:rPr>
              <a:t>3. Grupperna funderar över om de skulle hjälpa Milo (dia 12). Varför? Varför inte? På vilket sätt skulle de hjälpa? Grupperna skriver ner sina svar kort på papper. Ledaren går runt och hjälper grupperna med diskussionen och deltar vid behov.</a:t>
            </a:r>
          </a:p>
          <a:p>
            <a:r>
              <a:rPr lang="sv-FI" sz="1200" dirty="0">
                <a:highlight>
                  <a:srgbClr val="FFFF00"/>
                </a:highlight>
                <a:latin typeface="Glypha LT Std" panose="02060503030505020204"/>
              </a:rPr>
              <a:t>4.</a:t>
            </a:r>
            <a:r>
              <a:rPr lang="sv-FI" sz="1200" dirty="0">
                <a:latin typeface="Glypha LT Std" panose="02060503030505020204"/>
              </a:rPr>
              <a:t> Dela med er av era tankar tillsammans. Det är bra att lyfta fram att det bästa sättet att hjälpa en kompis oftast inte är att låna pengar, trots att kompisen önskar det. På lång sikt kan det leda till en skuldsättningsspiral.</a:t>
            </a:r>
          </a:p>
          <a:p>
            <a:r>
              <a:rPr lang="sv-FI" sz="1200" dirty="0"/>
              <a:t> </a:t>
            </a:r>
          </a:p>
          <a:p>
            <a:pPr>
              <a:lnSpc>
                <a:spcPct val="107000"/>
              </a:lnSpc>
              <a:spcAft>
                <a:spcPts val="800"/>
              </a:spcAft>
            </a:pPr>
            <a:r>
              <a:rPr lang="sv-FI" sz="1200" dirty="0">
                <a:latin typeface="Glypha LT Std Light" panose="02060403030505020204" pitchFamily="18" charset="0"/>
                <a:ea typeface="Calibri" panose="020F0502020204030204" pitchFamily="34" charset="0"/>
                <a:cs typeface="Times New Roman" panose="02020603050405020304" pitchFamily="18" charset="0"/>
              </a:rPr>
              <a:t>. </a:t>
            </a:r>
          </a:p>
        </p:txBody>
      </p:sp>
      <p:sp>
        <p:nvSpPr>
          <p:cNvPr id="6" name="Suorakulmio 5">
            <a:extLst>
              <a:ext uri="{FF2B5EF4-FFF2-40B4-BE49-F238E27FC236}">
                <a16:creationId xmlns:a16="http://schemas.microsoft.com/office/drawing/2014/main" id="{1D38E201-9C04-459D-8DFD-D13D6AC80161}"/>
              </a:ext>
            </a:extLst>
          </p:cNvPr>
          <p:cNvSpPr/>
          <p:nvPr/>
        </p:nvSpPr>
        <p:spPr>
          <a:xfrm>
            <a:off x="0" y="231104"/>
            <a:ext cx="6858000" cy="60713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 Box 7">
            <a:extLst>
              <a:ext uri="{FF2B5EF4-FFF2-40B4-BE49-F238E27FC236}">
                <a16:creationId xmlns:a16="http://schemas.microsoft.com/office/drawing/2014/main" id="{5F101D62-C619-4EE5-AD9F-7544740B3F40}"/>
              </a:ext>
            </a:extLst>
          </p:cNvPr>
          <p:cNvSpPr txBox="1">
            <a:spLocks noChangeArrowheads="1"/>
          </p:cNvSpPr>
          <p:nvPr/>
        </p:nvSpPr>
        <p:spPr bwMode="auto">
          <a:xfrm>
            <a:off x="-1" y="317699"/>
            <a:ext cx="6169675" cy="53201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a:solidFill>
                  <a:schemeClr val="bg1"/>
                </a:solidFill>
                <a:latin typeface="Glypha LT Std" panose="02060503030505020204"/>
              </a:rPr>
              <a:t>6. Gruppdiskussion: Bästa sättet att hjälpa?</a:t>
            </a:r>
          </a:p>
        </p:txBody>
      </p:sp>
      <p:sp>
        <p:nvSpPr>
          <p:cNvPr id="7" name="Text Box 7">
            <a:extLst>
              <a:ext uri="{FF2B5EF4-FFF2-40B4-BE49-F238E27FC236}">
                <a16:creationId xmlns:a16="http://schemas.microsoft.com/office/drawing/2014/main" id="{2A693D43-BAFF-4058-B9A8-1DDB0C0FA49D}"/>
              </a:ext>
            </a:extLst>
          </p:cNvPr>
          <p:cNvSpPr txBox="1">
            <a:spLocks noChangeArrowheads="1"/>
          </p:cNvSpPr>
          <p:nvPr/>
        </p:nvSpPr>
        <p:spPr bwMode="auto">
          <a:xfrm>
            <a:off x="4585396" y="317699"/>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sv-FI" sz="2000">
                <a:solidFill>
                  <a:schemeClr val="bg1"/>
                </a:solidFill>
                <a:latin typeface="Glypha LT Std" panose="02060503030505020204" pitchFamily="18" charset="0"/>
              </a:rPr>
              <a:t>5</a:t>
            </a:r>
            <a:r>
              <a:rPr kumimoji="0" lang="sv-FI" sz="2000" i="0" u="none" strike="noStrike" cap="none" normalizeH="0" baseline="0">
                <a:ln>
                  <a:noFill/>
                </a:ln>
                <a:solidFill>
                  <a:schemeClr val="bg1"/>
                </a:solidFill>
                <a:latin typeface="Glypha LT Std" panose="02060503030505020204" pitchFamily="18" charset="0"/>
              </a:rPr>
              <a:t> min</a:t>
            </a:r>
          </a:p>
        </p:txBody>
      </p:sp>
      <p:sp>
        <p:nvSpPr>
          <p:cNvPr id="9" name="Suorakulmio 8">
            <a:extLst>
              <a:ext uri="{FF2B5EF4-FFF2-40B4-BE49-F238E27FC236}">
                <a16:creationId xmlns:a16="http://schemas.microsoft.com/office/drawing/2014/main" id="{0714E82C-93E2-43FC-BBA6-99149AA2B5E6}"/>
              </a:ext>
            </a:extLst>
          </p:cNvPr>
          <p:cNvSpPr/>
          <p:nvPr/>
        </p:nvSpPr>
        <p:spPr>
          <a:xfrm>
            <a:off x="0" y="4266973"/>
            <a:ext cx="6858000" cy="893919"/>
          </a:xfrm>
          <a:prstGeom prst="rect">
            <a:avLst/>
          </a:prstGeom>
          <a:solidFill>
            <a:srgbClr val="F129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Text Box 7">
            <a:extLst>
              <a:ext uri="{FF2B5EF4-FFF2-40B4-BE49-F238E27FC236}">
                <a16:creationId xmlns:a16="http://schemas.microsoft.com/office/drawing/2014/main" id="{71447E9B-1C45-4609-9996-C0593B55DD7D}"/>
              </a:ext>
            </a:extLst>
          </p:cNvPr>
          <p:cNvSpPr txBox="1">
            <a:spLocks noChangeArrowheads="1"/>
          </p:cNvSpPr>
          <p:nvPr/>
        </p:nvSpPr>
        <p:spPr bwMode="auto">
          <a:xfrm>
            <a:off x="265727" y="4311162"/>
            <a:ext cx="5135880" cy="4664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lvl="0" algn="ctr" defTabSz="914400" eaLnBrk="0" fontAlgn="base" hangingPunct="0">
              <a:spcBef>
                <a:spcPct val="0"/>
              </a:spcBef>
              <a:spcAft>
                <a:spcPct val="0"/>
              </a:spcAft>
            </a:pPr>
            <a:r>
              <a:rPr lang="sv-FI" sz="2400" dirty="0">
                <a:solidFill>
                  <a:schemeClr val="bg1"/>
                </a:solidFill>
                <a:latin typeface="Glypha LT Std" panose="02060503030505020204"/>
              </a:rPr>
              <a:t>7. Modell för att föra på tal – hur tala om svåra saker?</a:t>
            </a:r>
          </a:p>
        </p:txBody>
      </p:sp>
      <p:sp>
        <p:nvSpPr>
          <p:cNvPr id="11" name="Text Box 7">
            <a:extLst>
              <a:ext uri="{FF2B5EF4-FFF2-40B4-BE49-F238E27FC236}">
                <a16:creationId xmlns:a16="http://schemas.microsoft.com/office/drawing/2014/main" id="{4ABDA0CD-0A07-4511-B5E8-C89E636D8743}"/>
              </a:ext>
            </a:extLst>
          </p:cNvPr>
          <p:cNvSpPr txBox="1">
            <a:spLocks noChangeArrowheads="1"/>
          </p:cNvSpPr>
          <p:nvPr/>
        </p:nvSpPr>
        <p:spPr bwMode="auto">
          <a:xfrm>
            <a:off x="4585396" y="4496958"/>
            <a:ext cx="2997141" cy="43394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sv-FI" sz="2400" i="0" u="none" strike="noStrike" cap="none" normalizeH="0" baseline="0">
                <a:ln>
                  <a:noFill/>
                </a:ln>
                <a:solidFill>
                  <a:schemeClr val="bg1"/>
                </a:solidFill>
                <a:latin typeface="Glypha LT Std" panose="02060503030505020204" pitchFamily="18" charset="0"/>
              </a:rPr>
              <a:t>10 min</a:t>
            </a:r>
          </a:p>
        </p:txBody>
      </p:sp>
      <p:sp>
        <p:nvSpPr>
          <p:cNvPr id="12" name="Suorakulmio 11">
            <a:extLst>
              <a:ext uri="{FF2B5EF4-FFF2-40B4-BE49-F238E27FC236}">
                <a16:creationId xmlns:a16="http://schemas.microsoft.com/office/drawing/2014/main" id="{548BF031-B547-4F66-901F-1A74E6E15DBF}"/>
              </a:ext>
            </a:extLst>
          </p:cNvPr>
          <p:cNvSpPr/>
          <p:nvPr/>
        </p:nvSpPr>
        <p:spPr>
          <a:xfrm>
            <a:off x="396237" y="5379720"/>
            <a:ext cx="6117599" cy="3600986"/>
          </a:xfrm>
          <a:prstGeom prst="rect">
            <a:avLst/>
          </a:prstGeom>
        </p:spPr>
        <p:txBody>
          <a:bodyPr wrap="square">
            <a:spAutoFit/>
          </a:bodyPr>
          <a:lstStyle/>
          <a:p>
            <a:r>
              <a:rPr lang="sv-FI" sz="1200" b="1">
                <a:latin typeface="Glypha LT Std" panose="02060503030505020204"/>
              </a:rPr>
              <a:t>Diorna 13–19</a:t>
            </a:r>
          </a:p>
          <a:p>
            <a:r>
              <a:rPr lang="sv-FI" sz="1200">
                <a:latin typeface="Glypha LT Std" panose="02060503030505020204"/>
              </a:rPr>
              <a:t> </a:t>
            </a:r>
          </a:p>
          <a:p>
            <a:r>
              <a:rPr lang="sv-FI" sz="1200">
                <a:latin typeface="Glypha LT Std" panose="02060503030505020204"/>
              </a:rPr>
              <a:t>Ett sätt att förebygga ekonomiska problem är att modigare föra ekonomiska bekymmer på tal och ingripa till exempel i en kompis eller närståendes situation. Att föra på tal kan emellertid kännas svårt och då undviker man hellre det. Modellen för att föra på tal är ett sätt att närma sig en svår samtalssituation. Den fungerar inte som sådan i alla situationer, men kan göra det lättare att behandla svåra saker. </a:t>
            </a:r>
          </a:p>
          <a:p>
            <a:r>
              <a:rPr lang="sv-FI" sz="1200">
                <a:latin typeface="Glypha LT Std" panose="02060503030505020204"/>
              </a:rPr>
              <a:t>Det lönar sig för ledaren att gå igenom modellen på förhand för att förstå och kunna förklara den. Man kan också påminna deltagarna om att det hjälper att observera och förstå sina egna känslor också då man själv borde be om hjälp.</a:t>
            </a:r>
          </a:p>
          <a:p>
            <a:r>
              <a:rPr lang="sv-FI" sz="1200">
                <a:latin typeface="Glypha LT Std" panose="02060503030505020204"/>
              </a:rPr>
              <a:t> </a:t>
            </a:r>
          </a:p>
          <a:p>
            <a:r>
              <a:rPr lang="sv-FI" sz="1200">
                <a:latin typeface="Glypha LT Std" panose="02060503030505020204"/>
              </a:rPr>
              <a:t>För detta behövs: Power Point-presentationen</a:t>
            </a:r>
          </a:p>
          <a:p>
            <a:endParaRPr lang="fi-FI" sz="1200" dirty="0">
              <a:latin typeface="Glypha LT Std" panose="02060503030505020204"/>
            </a:endParaRPr>
          </a:p>
          <a:p>
            <a:r>
              <a:rPr lang="sv-FI" sz="1200">
                <a:latin typeface="Glypha LT Std" panose="02060503030505020204"/>
              </a:rPr>
              <a:t>Skeden: </a:t>
            </a:r>
          </a:p>
          <a:p>
            <a:pPr marL="228600" lvl="0" indent="-228600">
              <a:buAutoNum type="arabicPeriod"/>
            </a:pPr>
            <a:r>
              <a:rPr lang="sv-FI" sz="1200">
                <a:latin typeface="Glypha LT Std" panose="02060503030505020204"/>
              </a:rPr>
              <a:t>Se på sidan 14 i presentationen. I modellen ingår fem steg som hjälper att förbereda sig på ett svårt samtal. </a:t>
            </a:r>
          </a:p>
          <a:p>
            <a:pPr lvl="0"/>
            <a:endParaRPr lang="fi-FI" sz="1200" dirty="0">
              <a:latin typeface="Glypha LT Std" panose="02060503030505020204"/>
            </a:endParaRPr>
          </a:p>
          <a:p>
            <a:pPr lvl="0"/>
            <a:r>
              <a:rPr lang="sv-FI" sz="1200">
                <a:latin typeface="Glypha LT Std" panose="02060503030505020204"/>
              </a:rPr>
              <a:t>2. Gå igenom varje punkt noggrannare och använd er av Power Point-presentationen (sidorna 15–19) och Milos berättelse. Ledaren berättar åtminstone följande saker och exempel:</a:t>
            </a:r>
          </a:p>
        </p:txBody>
      </p:sp>
      <p:sp>
        <p:nvSpPr>
          <p:cNvPr id="2" name="Dian numeron paikkamerkki 1">
            <a:extLst>
              <a:ext uri="{FF2B5EF4-FFF2-40B4-BE49-F238E27FC236}">
                <a16:creationId xmlns:a16="http://schemas.microsoft.com/office/drawing/2014/main" id="{FD927CDF-2727-4D4F-B344-FF55DECC1309}"/>
              </a:ext>
            </a:extLst>
          </p:cNvPr>
          <p:cNvSpPr>
            <a:spLocks noGrp="1"/>
          </p:cNvSpPr>
          <p:nvPr>
            <p:ph type="sldNum" sz="quarter" idx="12"/>
          </p:nvPr>
        </p:nvSpPr>
        <p:spPr/>
        <p:txBody>
          <a:bodyPr/>
          <a:lstStyle/>
          <a:p>
            <a:fld id="{22C224B0-41B2-46A7-A69B-7875EBD4867C}" type="slidenum">
              <a:rPr lang="fi-FI" smtClean="0"/>
              <a:t>9</a:t>
            </a:fld>
            <a:endParaRPr lang="fi-FI"/>
          </a:p>
        </p:txBody>
      </p:sp>
    </p:spTree>
    <p:extLst>
      <p:ext uri="{BB962C8B-B14F-4D97-AF65-F5344CB8AC3E}">
        <p14:creationId xmlns:p14="http://schemas.microsoft.com/office/powerpoint/2010/main" val="3559508001"/>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3269D324474A2B47A4E97F1D4125A7CF" ma:contentTypeVersion="10" ma:contentTypeDescription="Luo uusi asiakirja." ma:contentTypeScope="" ma:versionID="bf6bfa2747a7b3bc16550eb31e789e1a">
  <xsd:schema xmlns:xsd="http://www.w3.org/2001/XMLSchema" xmlns:xs="http://www.w3.org/2001/XMLSchema" xmlns:p="http://schemas.microsoft.com/office/2006/metadata/properties" xmlns:ns2="c909022f-750e-48f7-a1de-450e5d37f9bd" xmlns:ns3="26e1177c-79f9-444c-a0ef-c50d76eac477" targetNamespace="http://schemas.microsoft.com/office/2006/metadata/properties" ma:root="true" ma:fieldsID="79fc58902fceb6e541095278318183aa" ns2:_="" ns3:_="">
    <xsd:import namespace="c909022f-750e-48f7-a1de-450e5d37f9bd"/>
    <xsd:import namespace="26e1177c-79f9-444c-a0ef-c50d76eac47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09022f-750e-48f7-a1de-450e5d37f9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1177c-79f9-444c-a0ef-c50d76eac477"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284F2EF-CD4E-4B51-ABEF-01380A588868}">
  <ds:schemaRefs>
    <ds:schemaRef ds:uri="http://schemas.microsoft.com/sharepoint/v3/contenttype/forms"/>
  </ds:schemaRefs>
</ds:datastoreItem>
</file>

<file path=customXml/itemProps2.xml><?xml version="1.0" encoding="utf-8"?>
<ds:datastoreItem xmlns:ds="http://schemas.openxmlformats.org/officeDocument/2006/customXml" ds:itemID="{EE7EE07F-30CB-49FF-85C3-AE3806E34D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DA2FDF5-F06C-4E89-9B48-3E9414C238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09022f-750e-48f7-a1de-450e5d37f9bd"/>
    <ds:schemaRef ds:uri="26e1177c-79f9-444c-a0ef-c50d76eac4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3133</TotalTime>
  <Words>3280</Words>
  <Application>Microsoft Macintosh PowerPoint</Application>
  <PresentationFormat>A4 Paper (210x297 mm)</PresentationFormat>
  <Paragraphs>248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Glypha LT Std</vt:lpstr>
      <vt:lpstr>Glypha LT Std Light</vt:lpstr>
      <vt:lpstr>Office-teema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Katerina Eskelinen</dc:creator>
  <cp:lastModifiedBy>Iiris Rennicke</cp:lastModifiedBy>
  <cp:revision>86</cp:revision>
  <cp:lastPrinted>2018-03-01T12:18:59Z</cp:lastPrinted>
  <dcterms:created xsi:type="dcterms:W3CDTF">2017-11-22T10:26:07Z</dcterms:created>
  <dcterms:modified xsi:type="dcterms:W3CDTF">2020-01-02T09:29:36Z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0x0101003269D324474A2B47A4E97F1D4125A7CF</vt:lpwstr>
  </property>
</Properties>
</file>